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76" r:id="rId3"/>
    <p:sldId id="350" r:id="rId4"/>
    <p:sldId id="377" r:id="rId5"/>
    <p:sldId id="378" r:id="rId6"/>
    <p:sldId id="379" r:id="rId7"/>
    <p:sldId id="381" r:id="rId8"/>
    <p:sldId id="380" r:id="rId9"/>
    <p:sldId id="382" r:id="rId10"/>
    <p:sldId id="384" r:id="rId11"/>
    <p:sldId id="385" r:id="rId12"/>
    <p:sldId id="387" r:id="rId13"/>
    <p:sldId id="386" r:id="rId14"/>
    <p:sldId id="351" r:id="rId1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118B3-6C23-4F60-8AD4-DC8EC9D6DFA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964E87-C2E0-484B-A61A-7E9118C50E29}">
      <dgm:prSet phldrT="[Текст]"/>
      <dgm:spPr/>
      <dgm:t>
        <a:bodyPr/>
        <a:lstStyle/>
        <a:p>
          <a:r>
            <a:rPr lang="ru-RU" dirty="0"/>
            <a:t>Положение о наблюдательном совете</a:t>
          </a:r>
        </a:p>
      </dgm:t>
    </dgm:pt>
    <dgm:pt modelId="{DC95FBBA-0079-4334-BC58-D6E92740CDD2}" type="parTrans" cxnId="{4240CF6A-1BEB-4AB5-9301-6882A28E6CBB}">
      <dgm:prSet/>
      <dgm:spPr/>
      <dgm:t>
        <a:bodyPr/>
        <a:lstStyle/>
        <a:p>
          <a:endParaRPr lang="ru-RU"/>
        </a:p>
      </dgm:t>
    </dgm:pt>
    <dgm:pt modelId="{670E3323-C980-4CD1-91B3-E508173ACF94}" type="sibTrans" cxnId="{4240CF6A-1BEB-4AB5-9301-6882A28E6CBB}">
      <dgm:prSet/>
      <dgm:spPr/>
      <dgm:t>
        <a:bodyPr/>
        <a:lstStyle/>
        <a:p>
          <a:endParaRPr lang="ru-RU"/>
        </a:p>
      </dgm:t>
    </dgm:pt>
    <dgm:pt modelId="{13E3A9BC-2FD8-43A1-A58C-1545A48AF847}">
      <dgm:prSet phldrT="[Текст]"/>
      <dgm:spPr/>
      <dgm:t>
        <a:bodyPr/>
        <a:lstStyle/>
        <a:p>
          <a:r>
            <a:rPr lang="ru-RU" dirty="0"/>
            <a:t>Единственное, обязательное в силу закона</a:t>
          </a:r>
        </a:p>
      </dgm:t>
    </dgm:pt>
    <dgm:pt modelId="{CBA7A846-C264-40D4-81DD-8B89B62F7A04}" type="parTrans" cxnId="{2723CF1F-506B-4ABA-8476-5A9C6365E761}">
      <dgm:prSet/>
      <dgm:spPr/>
      <dgm:t>
        <a:bodyPr/>
        <a:lstStyle/>
        <a:p>
          <a:endParaRPr lang="ru-RU"/>
        </a:p>
      </dgm:t>
    </dgm:pt>
    <dgm:pt modelId="{871CE537-8504-4D0D-9A4A-BF92F1DA4BF1}" type="sibTrans" cxnId="{2723CF1F-506B-4ABA-8476-5A9C6365E761}">
      <dgm:prSet/>
      <dgm:spPr/>
      <dgm:t>
        <a:bodyPr/>
        <a:lstStyle/>
        <a:p>
          <a:endParaRPr lang="ru-RU"/>
        </a:p>
      </dgm:t>
    </dgm:pt>
    <dgm:pt modelId="{707448F3-41A3-4040-8E3C-8E5C325B7F63}">
      <dgm:prSet phldrT="[Текст]"/>
      <dgm:spPr/>
      <dgm:t>
        <a:bodyPr/>
        <a:lstStyle/>
        <a:p>
          <a:r>
            <a:rPr lang="ru-RU" dirty="0"/>
            <a:t>Устанавливает конкретные предметы контроля Наблюдательного совета</a:t>
          </a:r>
        </a:p>
      </dgm:t>
    </dgm:pt>
    <dgm:pt modelId="{D00E92ED-3A40-4769-896E-D5775CE62850}" type="parTrans" cxnId="{45D957F4-803C-45A2-99CD-2A549C9CF4D2}">
      <dgm:prSet/>
      <dgm:spPr/>
      <dgm:t>
        <a:bodyPr/>
        <a:lstStyle/>
        <a:p>
          <a:endParaRPr lang="ru-RU"/>
        </a:p>
      </dgm:t>
    </dgm:pt>
    <dgm:pt modelId="{5AE53877-99E1-4E80-A5C6-836EC97431EF}" type="sibTrans" cxnId="{45D957F4-803C-45A2-99CD-2A549C9CF4D2}">
      <dgm:prSet/>
      <dgm:spPr/>
      <dgm:t>
        <a:bodyPr/>
        <a:lstStyle/>
        <a:p>
          <a:endParaRPr lang="ru-RU"/>
        </a:p>
      </dgm:t>
    </dgm:pt>
    <dgm:pt modelId="{71F9679E-613D-400D-B9A6-638ACFAA704E}">
      <dgm:prSet phldrT="[Текст]"/>
      <dgm:spPr/>
      <dgm:t>
        <a:bodyPr/>
        <a:lstStyle/>
        <a:p>
          <a:r>
            <a:rPr lang="ru-RU" dirty="0"/>
            <a:t>Положение о применении единой технологии</a:t>
          </a:r>
        </a:p>
      </dgm:t>
    </dgm:pt>
    <dgm:pt modelId="{03D411AA-C7F7-42AC-8DC5-F1DB389E8FEC}" type="parTrans" cxnId="{D0351BE1-F681-4C4E-BC98-D89AE4120435}">
      <dgm:prSet/>
      <dgm:spPr/>
      <dgm:t>
        <a:bodyPr/>
        <a:lstStyle/>
        <a:p>
          <a:endParaRPr lang="ru-RU"/>
        </a:p>
      </dgm:t>
    </dgm:pt>
    <dgm:pt modelId="{D1D163FC-C9FE-4FD9-A532-28C98E11CB16}" type="sibTrans" cxnId="{D0351BE1-F681-4C4E-BC98-D89AE4120435}">
      <dgm:prSet/>
      <dgm:spPr/>
      <dgm:t>
        <a:bodyPr/>
        <a:lstStyle/>
        <a:p>
          <a:endParaRPr lang="ru-RU"/>
        </a:p>
      </dgm:t>
    </dgm:pt>
    <dgm:pt modelId="{6EBDAD0C-776E-46A7-9C27-CA5120E01855}">
      <dgm:prSet phldrT="[Текст]"/>
      <dgm:spPr/>
      <dgm:t>
        <a:bodyPr/>
        <a:lstStyle/>
        <a:p>
          <a:r>
            <a:rPr lang="ru-RU" dirty="0"/>
            <a:t>Может приниматься для стандартизации закупаемой кооперативом продукции</a:t>
          </a:r>
        </a:p>
      </dgm:t>
    </dgm:pt>
    <dgm:pt modelId="{2EB53D4A-DC76-4250-AB34-86124914C10D}" type="parTrans" cxnId="{B69E78A0-0F2E-4D67-A269-FB9CBB7663F8}">
      <dgm:prSet/>
      <dgm:spPr/>
      <dgm:t>
        <a:bodyPr/>
        <a:lstStyle/>
        <a:p>
          <a:endParaRPr lang="ru-RU"/>
        </a:p>
      </dgm:t>
    </dgm:pt>
    <dgm:pt modelId="{CD9C71E5-EB12-4024-B525-49F214CDCA69}" type="sibTrans" cxnId="{B69E78A0-0F2E-4D67-A269-FB9CBB7663F8}">
      <dgm:prSet/>
      <dgm:spPr/>
      <dgm:t>
        <a:bodyPr/>
        <a:lstStyle/>
        <a:p>
          <a:endParaRPr lang="ru-RU"/>
        </a:p>
      </dgm:t>
    </dgm:pt>
    <dgm:pt modelId="{F321DA3D-099C-46B9-8313-6F2363DD7034}">
      <dgm:prSet phldrT="[Текст]"/>
      <dgm:spPr/>
      <dgm:t>
        <a:bodyPr/>
        <a:lstStyle/>
        <a:p>
          <a:r>
            <a:rPr lang="ru-RU" dirty="0"/>
            <a:t>Устанавливает технологическую карту, обязательную для всех членов </a:t>
          </a:r>
          <a:r>
            <a:rPr lang="ru-RU" dirty="0" err="1"/>
            <a:t>СПоК</a:t>
          </a:r>
          <a:endParaRPr lang="ru-RU" dirty="0"/>
        </a:p>
      </dgm:t>
    </dgm:pt>
    <dgm:pt modelId="{6EF06E4E-5B5A-4BD1-B781-1E958FF38AD8}" type="parTrans" cxnId="{60F54BCA-1E99-473C-B9DF-A16EBA8C01F9}">
      <dgm:prSet/>
      <dgm:spPr/>
      <dgm:t>
        <a:bodyPr/>
        <a:lstStyle/>
        <a:p>
          <a:endParaRPr lang="ru-RU"/>
        </a:p>
      </dgm:t>
    </dgm:pt>
    <dgm:pt modelId="{A5BFC2FE-FDC2-4F5C-8DB5-884CD7BC1792}" type="sibTrans" cxnId="{60F54BCA-1E99-473C-B9DF-A16EBA8C01F9}">
      <dgm:prSet/>
      <dgm:spPr/>
      <dgm:t>
        <a:bodyPr/>
        <a:lstStyle/>
        <a:p>
          <a:endParaRPr lang="ru-RU"/>
        </a:p>
      </dgm:t>
    </dgm:pt>
    <dgm:pt modelId="{7E7285F7-DFD8-4374-B1E1-8B63AF758C01}">
      <dgm:prSet phldrT="[Текст]"/>
      <dgm:spPr/>
      <dgm:t>
        <a:bodyPr/>
        <a:lstStyle/>
        <a:p>
          <a:r>
            <a:rPr lang="ru-RU" dirty="0"/>
            <a:t>Положение об обязательном паевом взносе</a:t>
          </a:r>
        </a:p>
      </dgm:t>
    </dgm:pt>
    <dgm:pt modelId="{2193FC5D-EABA-40CB-A927-FAAF6CC0FD05}" type="parTrans" cxnId="{BE10A078-6B71-4412-8E31-479505C05733}">
      <dgm:prSet/>
      <dgm:spPr/>
      <dgm:t>
        <a:bodyPr/>
        <a:lstStyle/>
        <a:p>
          <a:endParaRPr lang="ru-RU"/>
        </a:p>
      </dgm:t>
    </dgm:pt>
    <dgm:pt modelId="{57180DDA-154F-437A-84FE-F04A2BD82A4D}" type="sibTrans" cxnId="{BE10A078-6B71-4412-8E31-479505C05733}">
      <dgm:prSet/>
      <dgm:spPr/>
      <dgm:t>
        <a:bodyPr/>
        <a:lstStyle/>
        <a:p>
          <a:endParaRPr lang="ru-RU"/>
        </a:p>
      </dgm:t>
    </dgm:pt>
    <dgm:pt modelId="{2BA01E92-25CF-40EA-AFE6-98FD6CC54B46}">
      <dgm:prSet phldrT="[Текст]"/>
      <dgm:spPr/>
      <dgm:t>
        <a:bodyPr/>
        <a:lstStyle/>
        <a:p>
          <a:r>
            <a:rPr lang="ru-RU" dirty="0"/>
            <a:t>Может приниматься, чтобы не отражать норматив взноса в уставе</a:t>
          </a:r>
        </a:p>
      </dgm:t>
    </dgm:pt>
    <dgm:pt modelId="{E5989FA7-1904-44EB-817F-6E67C96BF41F}" type="parTrans" cxnId="{75F512F2-056C-4C64-88A5-98584AFF0111}">
      <dgm:prSet/>
      <dgm:spPr/>
      <dgm:t>
        <a:bodyPr/>
        <a:lstStyle/>
        <a:p>
          <a:endParaRPr lang="ru-RU"/>
        </a:p>
      </dgm:t>
    </dgm:pt>
    <dgm:pt modelId="{B393C8FC-6697-48B3-AB16-B8BDEDF4B6EA}" type="sibTrans" cxnId="{75F512F2-056C-4C64-88A5-98584AFF0111}">
      <dgm:prSet/>
      <dgm:spPr/>
      <dgm:t>
        <a:bodyPr/>
        <a:lstStyle/>
        <a:p>
          <a:endParaRPr lang="ru-RU"/>
        </a:p>
      </dgm:t>
    </dgm:pt>
    <dgm:pt modelId="{6B1CB32B-45FE-4C58-95FB-48C5E1A264C2}">
      <dgm:prSet phldrT="[Текст]"/>
      <dgm:spPr/>
      <dgm:t>
        <a:bodyPr/>
        <a:lstStyle/>
        <a:p>
          <a:r>
            <a:rPr lang="ru-RU" dirty="0"/>
            <a:t>Например: «20 тысяч рублей на одну голову КРС в собственности члена </a:t>
          </a:r>
          <a:r>
            <a:rPr lang="ru-RU" dirty="0" err="1"/>
            <a:t>СПоК</a:t>
          </a:r>
          <a:r>
            <a:rPr lang="ru-RU" dirty="0"/>
            <a:t>»</a:t>
          </a:r>
        </a:p>
      </dgm:t>
    </dgm:pt>
    <dgm:pt modelId="{E8486A4B-AFE8-48B4-891C-0056282A03E2}" type="parTrans" cxnId="{8E0C6FF8-832F-439A-9808-686B46993CA2}">
      <dgm:prSet/>
      <dgm:spPr/>
      <dgm:t>
        <a:bodyPr/>
        <a:lstStyle/>
        <a:p>
          <a:endParaRPr lang="ru-RU"/>
        </a:p>
      </dgm:t>
    </dgm:pt>
    <dgm:pt modelId="{3A22CF46-0324-45C8-B0FC-5268088D5941}" type="sibTrans" cxnId="{8E0C6FF8-832F-439A-9808-686B46993CA2}">
      <dgm:prSet/>
      <dgm:spPr/>
      <dgm:t>
        <a:bodyPr/>
        <a:lstStyle/>
        <a:p>
          <a:endParaRPr lang="ru-RU"/>
        </a:p>
      </dgm:t>
    </dgm:pt>
    <dgm:pt modelId="{143E1EE1-B9E0-4FF3-9A07-65F30FF33C89}" type="pres">
      <dgm:prSet presAssocID="{AC7118B3-6C23-4F60-8AD4-DC8EC9D6DFA6}" presName="linear" presStyleCnt="0">
        <dgm:presLayoutVars>
          <dgm:dir/>
          <dgm:resizeHandles val="exact"/>
        </dgm:presLayoutVars>
      </dgm:prSet>
      <dgm:spPr/>
    </dgm:pt>
    <dgm:pt modelId="{3D770DE1-931C-4EDD-83BD-DBEDDB2B7178}" type="pres">
      <dgm:prSet presAssocID="{70964E87-C2E0-484B-A61A-7E9118C50E29}" presName="comp" presStyleCnt="0"/>
      <dgm:spPr/>
    </dgm:pt>
    <dgm:pt modelId="{BA00BB90-598B-40B7-BD62-71617918CEC2}" type="pres">
      <dgm:prSet presAssocID="{70964E87-C2E0-484B-A61A-7E9118C50E29}" presName="box" presStyleLbl="node1" presStyleIdx="0" presStyleCnt="3"/>
      <dgm:spPr/>
    </dgm:pt>
    <dgm:pt modelId="{93F535B7-C7F0-4685-A04C-24F19BCB4C1E}" type="pres">
      <dgm:prSet presAssocID="{70964E87-C2E0-484B-A61A-7E9118C50E29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3E0FF8CC-EE59-45AD-B8F2-7C37C8793506}" type="pres">
      <dgm:prSet presAssocID="{70964E87-C2E0-484B-A61A-7E9118C50E29}" presName="text" presStyleLbl="node1" presStyleIdx="0" presStyleCnt="3">
        <dgm:presLayoutVars>
          <dgm:bulletEnabled val="1"/>
        </dgm:presLayoutVars>
      </dgm:prSet>
      <dgm:spPr/>
    </dgm:pt>
    <dgm:pt modelId="{A2810D02-3D2E-42D1-A7C3-6B4ACECF7CF7}" type="pres">
      <dgm:prSet presAssocID="{670E3323-C980-4CD1-91B3-E508173ACF94}" presName="spacer" presStyleCnt="0"/>
      <dgm:spPr/>
    </dgm:pt>
    <dgm:pt modelId="{91A50187-1781-4A87-BD96-8D9C5342047F}" type="pres">
      <dgm:prSet presAssocID="{71F9679E-613D-400D-B9A6-638ACFAA704E}" presName="comp" presStyleCnt="0"/>
      <dgm:spPr/>
    </dgm:pt>
    <dgm:pt modelId="{968F544B-2C3B-44DE-AB2C-804D2AE1DF68}" type="pres">
      <dgm:prSet presAssocID="{71F9679E-613D-400D-B9A6-638ACFAA704E}" presName="box" presStyleLbl="node1" presStyleIdx="1" presStyleCnt="3"/>
      <dgm:spPr/>
    </dgm:pt>
    <dgm:pt modelId="{60CBF86F-2A86-4E90-B692-AD286564C35D}" type="pres">
      <dgm:prSet presAssocID="{71F9679E-613D-400D-B9A6-638ACFAA704E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76D439D-81C3-4035-9198-482BE44D05DB}" type="pres">
      <dgm:prSet presAssocID="{71F9679E-613D-400D-B9A6-638ACFAA704E}" presName="text" presStyleLbl="node1" presStyleIdx="1" presStyleCnt="3">
        <dgm:presLayoutVars>
          <dgm:bulletEnabled val="1"/>
        </dgm:presLayoutVars>
      </dgm:prSet>
      <dgm:spPr/>
    </dgm:pt>
    <dgm:pt modelId="{4E9B16F3-04D5-4207-AC8B-DD1EFD3149A9}" type="pres">
      <dgm:prSet presAssocID="{D1D163FC-C9FE-4FD9-A532-28C98E11CB16}" presName="spacer" presStyleCnt="0"/>
      <dgm:spPr/>
    </dgm:pt>
    <dgm:pt modelId="{C5E39805-B13D-4A7E-9D7A-607D94A37A23}" type="pres">
      <dgm:prSet presAssocID="{7E7285F7-DFD8-4374-B1E1-8B63AF758C01}" presName="comp" presStyleCnt="0"/>
      <dgm:spPr/>
    </dgm:pt>
    <dgm:pt modelId="{AF9FC052-829E-431C-B13E-5E22C7A91973}" type="pres">
      <dgm:prSet presAssocID="{7E7285F7-DFD8-4374-B1E1-8B63AF758C01}" presName="box" presStyleLbl="node1" presStyleIdx="2" presStyleCnt="3"/>
      <dgm:spPr/>
    </dgm:pt>
    <dgm:pt modelId="{ADF2CDE1-99C1-49C0-A470-30F60A7C4998}" type="pres">
      <dgm:prSet presAssocID="{7E7285F7-DFD8-4374-B1E1-8B63AF758C01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86757318-11F7-443A-934E-D857151F2B3F}" type="pres">
      <dgm:prSet presAssocID="{7E7285F7-DFD8-4374-B1E1-8B63AF758C01}" presName="text" presStyleLbl="node1" presStyleIdx="2" presStyleCnt="3">
        <dgm:presLayoutVars>
          <dgm:bulletEnabled val="1"/>
        </dgm:presLayoutVars>
      </dgm:prSet>
      <dgm:spPr/>
    </dgm:pt>
  </dgm:ptLst>
  <dgm:cxnLst>
    <dgm:cxn modelId="{8FA2C409-8F33-45A9-83AD-ADD2369BA5CD}" type="presOf" srcId="{70964E87-C2E0-484B-A61A-7E9118C50E29}" destId="{3E0FF8CC-EE59-45AD-B8F2-7C37C8793506}" srcOrd="1" destOrd="0" presId="urn:microsoft.com/office/officeart/2005/8/layout/vList4"/>
    <dgm:cxn modelId="{612F680E-B668-43B9-AEAB-BC654325563D}" type="presOf" srcId="{6B1CB32B-45FE-4C58-95FB-48C5E1A264C2}" destId="{86757318-11F7-443A-934E-D857151F2B3F}" srcOrd="1" destOrd="2" presId="urn:microsoft.com/office/officeart/2005/8/layout/vList4"/>
    <dgm:cxn modelId="{12AE9D10-2C6A-4402-B99D-80A18442A0E4}" type="presOf" srcId="{13E3A9BC-2FD8-43A1-A58C-1545A48AF847}" destId="{3E0FF8CC-EE59-45AD-B8F2-7C37C8793506}" srcOrd="1" destOrd="1" presId="urn:microsoft.com/office/officeart/2005/8/layout/vList4"/>
    <dgm:cxn modelId="{7E4D801A-68B9-487F-99BF-8C935BCEF7B6}" type="presOf" srcId="{71F9679E-613D-400D-B9A6-638ACFAA704E}" destId="{968F544B-2C3B-44DE-AB2C-804D2AE1DF68}" srcOrd="0" destOrd="0" presId="urn:microsoft.com/office/officeart/2005/8/layout/vList4"/>
    <dgm:cxn modelId="{2723CF1F-506B-4ABA-8476-5A9C6365E761}" srcId="{70964E87-C2E0-484B-A61A-7E9118C50E29}" destId="{13E3A9BC-2FD8-43A1-A58C-1545A48AF847}" srcOrd="0" destOrd="0" parTransId="{CBA7A846-C264-40D4-81DD-8B89B62F7A04}" sibTransId="{871CE537-8504-4D0D-9A4A-BF92F1DA4BF1}"/>
    <dgm:cxn modelId="{63F08123-F67A-4FEA-91D6-D311D48A6753}" type="presOf" srcId="{6B1CB32B-45FE-4C58-95FB-48C5E1A264C2}" destId="{AF9FC052-829E-431C-B13E-5E22C7A91973}" srcOrd="0" destOrd="2" presId="urn:microsoft.com/office/officeart/2005/8/layout/vList4"/>
    <dgm:cxn modelId="{1FDE1F27-809F-4117-BA5E-7AAA91DBF51F}" type="presOf" srcId="{13E3A9BC-2FD8-43A1-A58C-1545A48AF847}" destId="{BA00BB90-598B-40B7-BD62-71617918CEC2}" srcOrd="0" destOrd="1" presId="urn:microsoft.com/office/officeart/2005/8/layout/vList4"/>
    <dgm:cxn modelId="{18028840-9F8E-45D6-BF87-90369A88A11E}" type="presOf" srcId="{7E7285F7-DFD8-4374-B1E1-8B63AF758C01}" destId="{86757318-11F7-443A-934E-D857151F2B3F}" srcOrd="1" destOrd="0" presId="urn:microsoft.com/office/officeart/2005/8/layout/vList4"/>
    <dgm:cxn modelId="{705E035E-A059-4F3E-A74E-8654F96C1532}" type="presOf" srcId="{71F9679E-613D-400D-B9A6-638ACFAA704E}" destId="{F76D439D-81C3-4035-9198-482BE44D05DB}" srcOrd="1" destOrd="0" presId="urn:microsoft.com/office/officeart/2005/8/layout/vList4"/>
    <dgm:cxn modelId="{044EF743-C548-4F01-A083-069CD18A957A}" type="presOf" srcId="{7E7285F7-DFD8-4374-B1E1-8B63AF758C01}" destId="{AF9FC052-829E-431C-B13E-5E22C7A91973}" srcOrd="0" destOrd="0" presId="urn:microsoft.com/office/officeart/2005/8/layout/vList4"/>
    <dgm:cxn modelId="{4240CF6A-1BEB-4AB5-9301-6882A28E6CBB}" srcId="{AC7118B3-6C23-4F60-8AD4-DC8EC9D6DFA6}" destId="{70964E87-C2E0-484B-A61A-7E9118C50E29}" srcOrd="0" destOrd="0" parTransId="{DC95FBBA-0079-4334-BC58-D6E92740CDD2}" sibTransId="{670E3323-C980-4CD1-91B3-E508173ACF94}"/>
    <dgm:cxn modelId="{EDC3194D-282E-401A-9A81-AFA197CED127}" type="presOf" srcId="{F321DA3D-099C-46B9-8313-6F2363DD7034}" destId="{F76D439D-81C3-4035-9198-482BE44D05DB}" srcOrd="1" destOrd="2" presId="urn:microsoft.com/office/officeart/2005/8/layout/vList4"/>
    <dgm:cxn modelId="{68867875-9778-4811-84B7-B8F54205853E}" type="presOf" srcId="{70964E87-C2E0-484B-A61A-7E9118C50E29}" destId="{BA00BB90-598B-40B7-BD62-71617918CEC2}" srcOrd="0" destOrd="0" presId="urn:microsoft.com/office/officeart/2005/8/layout/vList4"/>
    <dgm:cxn modelId="{F9B0E676-9118-43AD-9A12-F63FF3788674}" type="presOf" srcId="{707448F3-41A3-4040-8E3C-8E5C325B7F63}" destId="{BA00BB90-598B-40B7-BD62-71617918CEC2}" srcOrd="0" destOrd="2" presId="urn:microsoft.com/office/officeart/2005/8/layout/vList4"/>
    <dgm:cxn modelId="{BE10A078-6B71-4412-8E31-479505C05733}" srcId="{AC7118B3-6C23-4F60-8AD4-DC8EC9D6DFA6}" destId="{7E7285F7-DFD8-4374-B1E1-8B63AF758C01}" srcOrd="2" destOrd="0" parTransId="{2193FC5D-EABA-40CB-A927-FAAF6CC0FD05}" sibTransId="{57180DDA-154F-437A-84FE-F04A2BD82A4D}"/>
    <dgm:cxn modelId="{CF4F2D80-A10F-4ACD-81D2-94F0600A33AA}" type="presOf" srcId="{6EBDAD0C-776E-46A7-9C27-CA5120E01855}" destId="{F76D439D-81C3-4035-9198-482BE44D05DB}" srcOrd="1" destOrd="1" presId="urn:microsoft.com/office/officeart/2005/8/layout/vList4"/>
    <dgm:cxn modelId="{FCA31682-BBED-49FB-A75E-BA27FBA99778}" type="presOf" srcId="{F321DA3D-099C-46B9-8313-6F2363DD7034}" destId="{968F544B-2C3B-44DE-AB2C-804D2AE1DF68}" srcOrd="0" destOrd="2" presId="urn:microsoft.com/office/officeart/2005/8/layout/vList4"/>
    <dgm:cxn modelId="{B69E78A0-0F2E-4D67-A269-FB9CBB7663F8}" srcId="{71F9679E-613D-400D-B9A6-638ACFAA704E}" destId="{6EBDAD0C-776E-46A7-9C27-CA5120E01855}" srcOrd="0" destOrd="0" parTransId="{2EB53D4A-DC76-4250-AB34-86124914C10D}" sibTransId="{CD9C71E5-EB12-4024-B525-49F214CDCA69}"/>
    <dgm:cxn modelId="{8DB6A0AE-9560-4943-B306-C0B745DC4CE0}" type="presOf" srcId="{2BA01E92-25CF-40EA-AFE6-98FD6CC54B46}" destId="{86757318-11F7-443A-934E-D857151F2B3F}" srcOrd="1" destOrd="1" presId="urn:microsoft.com/office/officeart/2005/8/layout/vList4"/>
    <dgm:cxn modelId="{94D7FFB8-E82C-40CF-B956-DC49B7ED117E}" type="presOf" srcId="{2BA01E92-25CF-40EA-AFE6-98FD6CC54B46}" destId="{AF9FC052-829E-431C-B13E-5E22C7A91973}" srcOrd="0" destOrd="1" presId="urn:microsoft.com/office/officeart/2005/8/layout/vList4"/>
    <dgm:cxn modelId="{442042C6-6508-41B9-8789-9175CB7C7520}" type="presOf" srcId="{6EBDAD0C-776E-46A7-9C27-CA5120E01855}" destId="{968F544B-2C3B-44DE-AB2C-804D2AE1DF68}" srcOrd="0" destOrd="1" presId="urn:microsoft.com/office/officeart/2005/8/layout/vList4"/>
    <dgm:cxn modelId="{F182BEC6-F9E2-4082-A89B-79AD000AE047}" type="presOf" srcId="{AC7118B3-6C23-4F60-8AD4-DC8EC9D6DFA6}" destId="{143E1EE1-B9E0-4FF3-9A07-65F30FF33C89}" srcOrd="0" destOrd="0" presId="urn:microsoft.com/office/officeart/2005/8/layout/vList4"/>
    <dgm:cxn modelId="{60F54BCA-1E99-473C-B9DF-A16EBA8C01F9}" srcId="{71F9679E-613D-400D-B9A6-638ACFAA704E}" destId="{F321DA3D-099C-46B9-8313-6F2363DD7034}" srcOrd="1" destOrd="0" parTransId="{6EF06E4E-5B5A-4BD1-B781-1E958FF38AD8}" sibTransId="{A5BFC2FE-FDC2-4F5C-8DB5-884CD7BC1792}"/>
    <dgm:cxn modelId="{5C2243DD-853D-465F-95CA-EF3156D31DD4}" type="presOf" srcId="{707448F3-41A3-4040-8E3C-8E5C325B7F63}" destId="{3E0FF8CC-EE59-45AD-B8F2-7C37C8793506}" srcOrd="1" destOrd="2" presId="urn:microsoft.com/office/officeart/2005/8/layout/vList4"/>
    <dgm:cxn modelId="{D0351BE1-F681-4C4E-BC98-D89AE4120435}" srcId="{AC7118B3-6C23-4F60-8AD4-DC8EC9D6DFA6}" destId="{71F9679E-613D-400D-B9A6-638ACFAA704E}" srcOrd="1" destOrd="0" parTransId="{03D411AA-C7F7-42AC-8DC5-F1DB389E8FEC}" sibTransId="{D1D163FC-C9FE-4FD9-A532-28C98E11CB16}"/>
    <dgm:cxn modelId="{75F512F2-056C-4C64-88A5-98584AFF0111}" srcId="{7E7285F7-DFD8-4374-B1E1-8B63AF758C01}" destId="{2BA01E92-25CF-40EA-AFE6-98FD6CC54B46}" srcOrd="0" destOrd="0" parTransId="{E5989FA7-1904-44EB-817F-6E67C96BF41F}" sibTransId="{B393C8FC-6697-48B3-AB16-B8BDEDF4B6EA}"/>
    <dgm:cxn modelId="{45D957F4-803C-45A2-99CD-2A549C9CF4D2}" srcId="{70964E87-C2E0-484B-A61A-7E9118C50E29}" destId="{707448F3-41A3-4040-8E3C-8E5C325B7F63}" srcOrd="1" destOrd="0" parTransId="{D00E92ED-3A40-4769-896E-D5775CE62850}" sibTransId="{5AE53877-99E1-4E80-A5C6-836EC97431EF}"/>
    <dgm:cxn modelId="{8E0C6FF8-832F-439A-9808-686B46993CA2}" srcId="{7E7285F7-DFD8-4374-B1E1-8B63AF758C01}" destId="{6B1CB32B-45FE-4C58-95FB-48C5E1A264C2}" srcOrd="1" destOrd="0" parTransId="{E8486A4B-AFE8-48B4-891C-0056282A03E2}" sibTransId="{3A22CF46-0324-45C8-B0FC-5268088D5941}"/>
    <dgm:cxn modelId="{75622B0F-ED9F-49D1-9A0A-58CA28ED4721}" type="presParOf" srcId="{143E1EE1-B9E0-4FF3-9A07-65F30FF33C89}" destId="{3D770DE1-931C-4EDD-83BD-DBEDDB2B7178}" srcOrd="0" destOrd="0" presId="urn:microsoft.com/office/officeart/2005/8/layout/vList4"/>
    <dgm:cxn modelId="{E3FD6BBD-BF2D-48E7-9575-305D217132D0}" type="presParOf" srcId="{3D770DE1-931C-4EDD-83BD-DBEDDB2B7178}" destId="{BA00BB90-598B-40B7-BD62-71617918CEC2}" srcOrd="0" destOrd="0" presId="urn:microsoft.com/office/officeart/2005/8/layout/vList4"/>
    <dgm:cxn modelId="{44ADC8AE-D96C-4322-B364-805825B13103}" type="presParOf" srcId="{3D770DE1-931C-4EDD-83BD-DBEDDB2B7178}" destId="{93F535B7-C7F0-4685-A04C-24F19BCB4C1E}" srcOrd="1" destOrd="0" presId="urn:microsoft.com/office/officeart/2005/8/layout/vList4"/>
    <dgm:cxn modelId="{C24C18FB-C412-4BDD-9151-29DF00449F9B}" type="presParOf" srcId="{3D770DE1-931C-4EDD-83BD-DBEDDB2B7178}" destId="{3E0FF8CC-EE59-45AD-B8F2-7C37C8793506}" srcOrd="2" destOrd="0" presId="urn:microsoft.com/office/officeart/2005/8/layout/vList4"/>
    <dgm:cxn modelId="{F2111313-9C84-4AB7-91CF-FDE2803D36B3}" type="presParOf" srcId="{143E1EE1-B9E0-4FF3-9A07-65F30FF33C89}" destId="{A2810D02-3D2E-42D1-A7C3-6B4ACECF7CF7}" srcOrd="1" destOrd="0" presId="urn:microsoft.com/office/officeart/2005/8/layout/vList4"/>
    <dgm:cxn modelId="{EE817BD6-31A3-4EF7-A11D-8CCB7A9CBBA5}" type="presParOf" srcId="{143E1EE1-B9E0-4FF3-9A07-65F30FF33C89}" destId="{91A50187-1781-4A87-BD96-8D9C5342047F}" srcOrd="2" destOrd="0" presId="urn:microsoft.com/office/officeart/2005/8/layout/vList4"/>
    <dgm:cxn modelId="{CC683BAE-1F77-432F-942E-38EB88AB884E}" type="presParOf" srcId="{91A50187-1781-4A87-BD96-8D9C5342047F}" destId="{968F544B-2C3B-44DE-AB2C-804D2AE1DF68}" srcOrd="0" destOrd="0" presId="urn:microsoft.com/office/officeart/2005/8/layout/vList4"/>
    <dgm:cxn modelId="{7EF09D8C-456D-4C28-A022-188EAA468288}" type="presParOf" srcId="{91A50187-1781-4A87-BD96-8D9C5342047F}" destId="{60CBF86F-2A86-4E90-B692-AD286564C35D}" srcOrd="1" destOrd="0" presId="urn:microsoft.com/office/officeart/2005/8/layout/vList4"/>
    <dgm:cxn modelId="{D929224B-F31A-4BB2-9CA5-C6D6CC294DDE}" type="presParOf" srcId="{91A50187-1781-4A87-BD96-8D9C5342047F}" destId="{F76D439D-81C3-4035-9198-482BE44D05DB}" srcOrd="2" destOrd="0" presId="urn:microsoft.com/office/officeart/2005/8/layout/vList4"/>
    <dgm:cxn modelId="{60732FE8-353C-4E57-8CE9-6A40955D5E55}" type="presParOf" srcId="{143E1EE1-B9E0-4FF3-9A07-65F30FF33C89}" destId="{4E9B16F3-04D5-4207-AC8B-DD1EFD3149A9}" srcOrd="3" destOrd="0" presId="urn:microsoft.com/office/officeart/2005/8/layout/vList4"/>
    <dgm:cxn modelId="{6D3EFA94-6D8F-4B64-826B-0CB66B7AD876}" type="presParOf" srcId="{143E1EE1-B9E0-4FF3-9A07-65F30FF33C89}" destId="{C5E39805-B13D-4A7E-9D7A-607D94A37A23}" srcOrd="4" destOrd="0" presId="urn:microsoft.com/office/officeart/2005/8/layout/vList4"/>
    <dgm:cxn modelId="{30A1C0C6-B754-41E5-AF13-FACF879F1772}" type="presParOf" srcId="{C5E39805-B13D-4A7E-9D7A-607D94A37A23}" destId="{AF9FC052-829E-431C-B13E-5E22C7A91973}" srcOrd="0" destOrd="0" presId="urn:microsoft.com/office/officeart/2005/8/layout/vList4"/>
    <dgm:cxn modelId="{C7277172-A558-41C2-87BA-93FF36598F0F}" type="presParOf" srcId="{C5E39805-B13D-4A7E-9D7A-607D94A37A23}" destId="{ADF2CDE1-99C1-49C0-A470-30F60A7C4998}" srcOrd="1" destOrd="0" presId="urn:microsoft.com/office/officeart/2005/8/layout/vList4"/>
    <dgm:cxn modelId="{C679CE81-A1C5-4CE5-BBF2-75A9F7007CB8}" type="presParOf" srcId="{C5E39805-B13D-4A7E-9D7A-607D94A37A23}" destId="{86757318-11F7-443A-934E-D857151F2B3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0BB90-598B-40B7-BD62-71617918CEC2}">
      <dsp:nvSpPr>
        <dsp:cNvPr id="0" name=""/>
        <dsp:cNvSpPr/>
      </dsp:nvSpPr>
      <dsp:spPr>
        <a:xfrm>
          <a:off x="0" y="0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Положение о наблюдательном совете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Единственное, обязательное в силу закона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Устанавливает конкретные предметы контроля Наблюдательного совета</a:t>
          </a:r>
        </a:p>
      </dsp:txBody>
      <dsp:txXfrm>
        <a:off x="2239099" y="0"/>
        <a:ext cx="8276500" cy="1359793"/>
      </dsp:txXfrm>
    </dsp:sp>
    <dsp:sp modelId="{93F535B7-C7F0-4685-A04C-24F19BCB4C1E}">
      <dsp:nvSpPr>
        <dsp:cNvPr id="0" name=""/>
        <dsp:cNvSpPr/>
      </dsp:nvSpPr>
      <dsp:spPr>
        <a:xfrm>
          <a:off x="135979" y="135979"/>
          <a:ext cx="2103120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F544B-2C3B-44DE-AB2C-804D2AE1DF68}">
      <dsp:nvSpPr>
        <dsp:cNvPr id="0" name=""/>
        <dsp:cNvSpPr/>
      </dsp:nvSpPr>
      <dsp:spPr>
        <a:xfrm>
          <a:off x="0" y="1495772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Положение о применении единой технологии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Может приниматься для стандартизации закупаемой кооперативом продукции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Устанавливает технологическую карту, обязательную для всех членов </a:t>
          </a:r>
          <a:r>
            <a:rPr lang="ru-RU" sz="1800" kern="1200" dirty="0" err="1"/>
            <a:t>СПоК</a:t>
          </a:r>
          <a:endParaRPr lang="ru-RU" sz="1800" kern="1200" dirty="0"/>
        </a:p>
      </dsp:txBody>
      <dsp:txXfrm>
        <a:off x="2239099" y="1495772"/>
        <a:ext cx="8276500" cy="1359793"/>
      </dsp:txXfrm>
    </dsp:sp>
    <dsp:sp modelId="{60CBF86F-2A86-4E90-B692-AD286564C35D}">
      <dsp:nvSpPr>
        <dsp:cNvPr id="0" name=""/>
        <dsp:cNvSpPr/>
      </dsp:nvSpPr>
      <dsp:spPr>
        <a:xfrm>
          <a:off x="135979" y="1631751"/>
          <a:ext cx="2103120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FC052-829E-431C-B13E-5E22C7A91973}">
      <dsp:nvSpPr>
        <dsp:cNvPr id="0" name=""/>
        <dsp:cNvSpPr/>
      </dsp:nvSpPr>
      <dsp:spPr>
        <a:xfrm>
          <a:off x="0" y="2991544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Положение об обязательном паевом взносе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Может приниматься, чтобы не отражать норматив взноса в уставе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Например: «20 тысяч рублей на одну голову КРС в собственности члена </a:t>
          </a:r>
          <a:r>
            <a:rPr lang="ru-RU" sz="1800" kern="1200" dirty="0" err="1"/>
            <a:t>СПоК</a:t>
          </a:r>
          <a:r>
            <a:rPr lang="ru-RU" sz="1800" kern="1200" dirty="0"/>
            <a:t>»</a:t>
          </a:r>
        </a:p>
      </dsp:txBody>
      <dsp:txXfrm>
        <a:off x="2239099" y="2991544"/>
        <a:ext cx="8276500" cy="1359793"/>
      </dsp:txXfrm>
    </dsp:sp>
    <dsp:sp modelId="{ADF2CDE1-99C1-49C0-A470-30F60A7C4998}">
      <dsp:nvSpPr>
        <dsp:cNvPr id="0" name=""/>
        <dsp:cNvSpPr/>
      </dsp:nvSpPr>
      <dsp:spPr>
        <a:xfrm>
          <a:off x="135979" y="3127524"/>
          <a:ext cx="2103120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160BF-B4C0-4320-9173-FEE82E71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5010-6EB9-41B6-AD87-3DA5C4E34B51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44D8F-9864-4652-9567-413474C4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6A4C07-F2A3-443A-B940-708A6B812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1BDC-FC92-4375-BF7C-EF8EDB6BEE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81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1EDDE9-FE30-4CCB-AAE4-1C7A41A8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92EF6-7ADD-4DB2-856E-96D81E061C8D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D3906-06A8-4D46-BC6D-F5F78BEC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74D22-2EA4-4219-9F9B-23CFA415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2A1E2-867D-4823-A1E9-EB0E2D7803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97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FDA42-253A-4672-89CA-39C1749D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7B789-2B28-4AED-9D57-77273439184A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B22BA9-278E-46CA-82D6-4FA1242D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AE586-9974-48BA-A823-57538E29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EB5E7-A309-4467-BC6B-9F066EC5F6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477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A7A5FF3-852A-4473-89A8-0C3A85B3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5249F-D043-4887-9976-847EF67286B6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73BA0B7-E21B-4473-968F-DFBF06CC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6BED03C-8907-446B-80E9-83EB713A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808F-9791-4337-BFCC-A9DC445D6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575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968C9-A169-4AC0-8945-21A07B73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A69F0-2173-4C74-B028-20D37BB82A78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4BECC-21BC-46E6-916C-5F3D7CE9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0F61B0-A053-4C2D-91DA-A4441DD3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B0A81-0664-4D3A-B62C-4001793187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22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4">
            <a:extLst>
              <a:ext uri="{FF2B5EF4-FFF2-40B4-BE49-F238E27FC236}">
                <a16:creationId xmlns:a16="http://schemas.microsoft.com/office/drawing/2014/main" id="{3AB454D7-A16D-4004-AB31-6A310FC0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6BC8-422E-4214-8553-B0668C362FFC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id="{314787A1-A635-4A5A-8C27-1503EDA9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615C31CC-46DA-4B62-B229-590DE2D1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74678-595D-4671-BD7E-7E625CAB23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230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A3D21521-D50A-4C0A-8015-544DD1440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7E819-1BE2-4B04-9951-25C953AEF7E9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97D890AE-33D3-4A0D-960F-AA4D12EB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E5B3FF4-9BD8-440D-935A-481D2F64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D8DD-DEAB-430F-AE99-8547E9C644E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417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FADD4483-68D4-45BB-8727-27940233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74A1B-AB7A-43B6-AB8B-358900E526EE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E91ABBD-2C25-4B28-87D1-1DDA844B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B34A3F0-D3DA-4533-8D11-02327890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0DCE-2FCD-47DB-84D6-A24890C67D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198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1FB40CC8-8797-421D-B437-144CAD34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63BAC-FFE4-42BA-88A8-712F24353B87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95696BF-3059-4471-B6AE-359A4E94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448799ED-1F5D-4CB5-A22D-801F2A906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E7804-5151-4354-9658-598E8E0698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973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E929D47-4EA2-42A0-9EDB-9F3A2985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6F8D-A697-4064-AD68-F442DA7623EB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427E406-D3EA-4D6E-B2A8-68A9BB7B4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E9C6735-59B6-44D9-B67A-088440A7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114C-5F6E-4286-B2AF-624C07E9E8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671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0B26FF3-C397-4919-87EF-4FDCD3B0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D1B7A-70D6-4064-A843-7451A6AAC073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FA95B55-EF5A-4BC8-9FC4-74560D42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F187584-DF8D-4CE5-87A2-630A5FB98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98800-D55B-41A8-9A83-5EDCD8ACDF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34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B8E22DAE-401A-482A-BF58-56A17A3397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2DFC4948-3928-4B61-B22C-5C8174495E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435130-202A-443C-A068-4D0092A76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F54A01-1630-472B-848C-BA5822E89A71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5DCC9D-421D-42B5-995E-0C00188D5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A631F-2164-4FCF-AF3D-4E3E22C77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CD5D20-8595-404B-8A01-2DA77F61CA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22" r:id="rId2"/>
    <p:sldLayoutId id="2147483814" r:id="rId3"/>
    <p:sldLayoutId id="2147483823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>
            <a:extLst>
              <a:ext uri="{FF2B5EF4-FFF2-40B4-BE49-F238E27FC236}">
                <a16:creationId xmlns:a16="http://schemas.microsoft.com/office/drawing/2014/main" id="{02622A1D-4477-4232-AAF3-642E14439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62312"/>
          </a:xfrm>
        </p:spPr>
        <p:txBody>
          <a:bodyPr anchor="ctr"/>
          <a:lstStyle/>
          <a:p>
            <a:pPr eaLnBrk="1" hangingPunct="1">
              <a:spcBef>
                <a:spcPts val="2400"/>
              </a:spcBef>
              <a:spcAft>
                <a:spcPts val="2400"/>
              </a:spcAft>
            </a:pPr>
            <a:r>
              <a:rPr lang="ru-RU" sz="3600" dirty="0"/>
              <a:t>Устав сельскохозяйственного потребительского и производственного кооператива, их содержание и </a:t>
            </a:r>
            <a:br>
              <a:rPr lang="ru-RU" sz="3600" dirty="0"/>
            </a:br>
            <a:r>
              <a:rPr lang="ru-RU" sz="3600" dirty="0"/>
              <a:t>значение, порядок внесения изменений</a:t>
            </a:r>
            <a:endParaRPr lang="ru-RU" altLang="ru-RU" sz="3600" dirty="0"/>
          </a:p>
        </p:txBody>
      </p:sp>
      <p:sp>
        <p:nvSpPr>
          <p:cNvPr id="4099" name="Подзаголовок 5">
            <a:extLst>
              <a:ext uri="{FF2B5EF4-FFF2-40B4-BE49-F238E27FC236}">
                <a16:creationId xmlns:a16="http://schemas.microsoft.com/office/drawing/2014/main" id="{115F531D-D444-45B0-A652-FED6B2FFD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4354"/>
            <a:ext cx="9144000" cy="1671888"/>
          </a:xfrm>
        </p:spPr>
        <p:txBody>
          <a:bodyPr/>
          <a:lstStyle/>
          <a:p>
            <a:r>
              <a:rPr lang="ru-RU" dirty="0"/>
              <a:t>Методические материалы для руководителей и специалистов </a:t>
            </a:r>
            <a:r>
              <a:rPr lang="ru-RU" dirty="0" err="1"/>
              <a:t>СПоК</a:t>
            </a:r>
            <a:endParaRPr lang="ru-RU" dirty="0"/>
          </a:p>
          <a:p>
            <a:r>
              <a:rPr lang="ru-RU" dirty="0"/>
              <a:t>2020 г</a:t>
            </a:r>
          </a:p>
          <a:p>
            <a:r>
              <a:rPr lang="ru-RU" sz="1200" dirty="0"/>
              <a:t>(Мероприятие реализуется при поддержке Министерства сельского хозяйства и потребительского рынка Республики Коми, Государственного казенного учреждения Республики Коми «Центр государственной поддержки агропромышленного комплекса и рыбного хозяйства Республики Коми» в рамках национального проекта «Малый бизнес и поддержка индивидуальной предпринимательской инициативы)</a:t>
            </a:r>
            <a:endParaRPr lang="ru-RU" altLang="ru-RU" sz="1200" i="1" dirty="0"/>
          </a:p>
        </p:txBody>
      </p:sp>
      <p:pic>
        <p:nvPicPr>
          <p:cNvPr id="4" name="Picture 2" descr="Герб Республики Коми — Википедия">
            <a:extLst>
              <a:ext uri="{FF2B5EF4-FFF2-40B4-BE49-F238E27FC236}">
                <a16:creationId xmlns:a16="http://schemas.microsoft.com/office/drawing/2014/main" id="{C92BDBC9-E13D-4F21-AB23-4D007F3FD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4814" cy="22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CC4FB6-4898-4F1A-B189-59A4076DF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857" y="-6827"/>
            <a:ext cx="2257143" cy="21333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4A27B2-00D5-44AC-9619-C1E1DD823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366" y="4965662"/>
            <a:ext cx="1676634" cy="18957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2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67B1739-FD5E-4B3C-BE8F-63530F78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/>
            <a:r>
              <a:rPr lang="en-US" dirty="0">
                <a:solidFill>
                  <a:srgbClr val="FFFFFF"/>
                </a:solidFill>
              </a:rPr>
              <a:t>Устав-5. </a:t>
            </a:r>
            <a:r>
              <a:rPr lang="en-US" dirty="0" err="1">
                <a:solidFill>
                  <a:srgbClr val="FFFFFF"/>
                </a:solidFill>
              </a:rPr>
              <a:t>Имущество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Кооператива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Объект 10" descr="Изображение выглядит как внешний, небо, грузовик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3C7F5EDE-78F1-402B-9855-6057240B26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6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568C912-65D2-4A24-A02F-B415A1B81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1600" dirty="0" err="1">
                <a:solidFill>
                  <a:srgbClr val="FFFFFF"/>
                </a:solidFill>
              </a:rPr>
              <a:t>Обязательства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членов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по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формированию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имущества</a:t>
            </a:r>
            <a:r>
              <a:rPr lang="en-US" sz="1600" dirty="0">
                <a:solidFill>
                  <a:srgbClr val="FFFFFF"/>
                </a:solidFill>
              </a:rPr>
              <a:t> (</a:t>
            </a:r>
            <a:r>
              <a:rPr lang="en-US" sz="1600" dirty="0" err="1">
                <a:solidFill>
                  <a:srgbClr val="FFFFFF"/>
                </a:solidFill>
              </a:rPr>
              <a:t>правила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расчёта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обязательного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паевого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взноса</a:t>
            </a:r>
            <a:r>
              <a:rPr lang="en-US" sz="1600" dirty="0">
                <a:solidFill>
                  <a:srgbClr val="FFFFFF"/>
                </a:solidFill>
              </a:rPr>
              <a:t>),</a:t>
            </a:r>
            <a:endParaRPr lang="ru-RU" sz="1600" dirty="0">
              <a:solidFill>
                <a:srgbClr val="FFFFFF"/>
              </a:solidFill>
            </a:endParaRPr>
          </a:p>
          <a:p>
            <a:pPr eaLnBrk="1" hangingPunct="1"/>
            <a:r>
              <a:rPr lang="ru-RU" sz="1600" dirty="0">
                <a:solidFill>
                  <a:srgbClr val="FFFFFF"/>
                </a:solidFill>
              </a:rPr>
              <a:t>Правила выплаты пая,</a:t>
            </a:r>
            <a:endParaRPr lang="en-US" sz="16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1600" dirty="0" err="1">
                <a:solidFill>
                  <a:srgbClr val="FFFFFF"/>
                </a:solidFill>
              </a:rPr>
              <a:t>Описание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активов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кооператива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наличие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неделимых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активов</a:t>
            </a:r>
            <a:r>
              <a:rPr lang="en-US" sz="1600" dirty="0">
                <a:solidFill>
                  <a:srgbClr val="FFFFFF"/>
                </a:solidFill>
              </a:rPr>
              <a:t>,</a:t>
            </a:r>
          </a:p>
          <a:p>
            <a:pPr eaLnBrk="1" hangingPunct="1"/>
            <a:r>
              <a:rPr lang="en-US" sz="1600" dirty="0" err="1">
                <a:solidFill>
                  <a:srgbClr val="FFFFFF"/>
                </a:solidFill>
              </a:rPr>
              <a:t>Описание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пассивов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кооператива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фонды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кооператива</a:t>
            </a:r>
            <a:r>
              <a:rPr lang="en-US" sz="1600" dirty="0">
                <a:solidFill>
                  <a:srgbClr val="FFFFFF"/>
                </a:solidFill>
              </a:rPr>
              <a:t> (</a:t>
            </a:r>
            <a:r>
              <a:rPr lang="en-US" sz="1600" dirty="0" err="1">
                <a:solidFill>
                  <a:srgbClr val="FFFFFF"/>
                </a:solidFill>
              </a:rPr>
              <a:t>неделимые</a:t>
            </a:r>
            <a:r>
              <a:rPr lang="en-US" sz="1600" dirty="0">
                <a:solidFill>
                  <a:srgbClr val="FFFFFF"/>
                </a:solidFill>
              </a:rPr>
              <a:t> и </a:t>
            </a:r>
            <a:r>
              <a:rPr lang="en-US" sz="1600" dirty="0" err="1">
                <a:solidFill>
                  <a:srgbClr val="FFFFFF"/>
                </a:solidFill>
              </a:rPr>
              <a:t>иные</a:t>
            </a:r>
            <a:r>
              <a:rPr lang="en-US" sz="1600" dirty="0">
                <a:solidFill>
                  <a:srgbClr val="FFFFFF"/>
                </a:solidFill>
              </a:rPr>
              <a:t>),</a:t>
            </a:r>
          </a:p>
          <a:p>
            <a:pPr eaLnBrk="1" hangingPunct="1"/>
            <a:r>
              <a:rPr lang="en-US" sz="1600" dirty="0" err="1">
                <a:solidFill>
                  <a:srgbClr val="FFFFFF"/>
                </a:solidFill>
              </a:rPr>
              <a:t>Правила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распределения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прибыли</a:t>
            </a:r>
            <a:r>
              <a:rPr lang="en-US" sz="1600" dirty="0">
                <a:solidFill>
                  <a:srgbClr val="FFFFFF"/>
                </a:solidFill>
              </a:rPr>
              <a:t> в </a:t>
            </a:r>
            <a:r>
              <a:rPr lang="en-US" sz="1600" dirty="0" err="1">
                <a:solidFill>
                  <a:srgbClr val="FFFFFF"/>
                </a:solidFill>
              </a:rPr>
              <a:t>фонды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кооператива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правила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расчёта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кооперативных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выплат</a:t>
            </a:r>
            <a:r>
              <a:rPr lang="en-US" sz="1600" dirty="0">
                <a:solidFill>
                  <a:srgbClr val="FFFFFF"/>
                </a:solidFill>
              </a:rPr>
              <a:t>,</a:t>
            </a:r>
          </a:p>
          <a:p>
            <a:pPr eaLnBrk="1" hangingPunct="1"/>
            <a:r>
              <a:rPr lang="en-US" sz="1600" dirty="0" err="1">
                <a:solidFill>
                  <a:srgbClr val="FFFFFF"/>
                </a:solidFill>
              </a:rPr>
              <a:t>Нормы</a:t>
            </a:r>
            <a:r>
              <a:rPr lang="en-US" sz="1600" dirty="0">
                <a:solidFill>
                  <a:srgbClr val="FFFFFF"/>
                </a:solidFill>
              </a:rPr>
              <a:t> о </a:t>
            </a:r>
            <a:r>
              <a:rPr lang="en-US" sz="1600" dirty="0" err="1">
                <a:solidFill>
                  <a:srgbClr val="FFFFFF"/>
                </a:solidFill>
              </a:rPr>
              <a:t>несении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членами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кооператива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субсидиарной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ответственности</a:t>
            </a:r>
            <a:r>
              <a:rPr lang="en-US" sz="1600" dirty="0">
                <a:solidFill>
                  <a:srgbClr val="FFFFFF"/>
                </a:solidFill>
              </a:rPr>
              <a:t> (</a:t>
            </a:r>
            <a:r>
              <a:rPr lang="en-US" sz="1600" dirty="0" err="1">
                <a:solidFill>
                  <a:srgbClr val="FFFFFF"/>
                </a:solidFill>
              </a:rPr>
              <a:t>конкретизирующие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общие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нормы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Закона</a:t>
            </a:r>
            <a:r>
              <a:rPr lang="en-US" sz="1600" dirty="0">
                <a:solidFill>
                  <a:srgbClr val="FFFFFF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16982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68876-65C7-4A81-BBAC-868FE550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4100"/>
              <a:t>Устав-6. Основы деятельности кооператива</a:t>
            </a:r>
          </a:p>
        </p:txBody>
      </p:sp>
      <p:pic>
        <p:nvPicPr>
          <p:cNvPr id="6" name="Объект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7CEA952B-4635-416D-B177-AB0557F1E3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84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F1D015-2A5F-4D9C-896F-74BFC3E2EE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eaLnBrk="1" hangingPunct="1">
              <a:buNone/>
            </a:pPr>
            <a:r>
              <a:rPr lang="en-US" sz="2000" dirty="0" err="1"/>
              <a:t>Описание</a:t>
            </a:r>
            <a:r>
              <a:rPr lang="en-US" sz="2000" dirty="0"/>
              <a:t> </a:t>
            </a:r>
            <a:r>
              <a:rPr lang="en-US" sz="2000" dirty="0" err="1"/>
              <a:t>сделок</a:t>
            </a:r>
            <a:r>
              <a:rPr lang="en-US" sz="2000" dirty="0"/>
              <a:t> </a:t>
            </a:r>
            <a:r>
              <a:rPr lang="en-US" sz="2000" dirty="0" err="1"/>
              <a:t>кооператива</a:t>
            </a:r>
            <a:r>
              <a:rPr lang="en-US" sz="2000" dirty="0"/>
              <a:t> в </a:t>
            </a:r>
            <a:r>
              <a:rPr lang="en-US" sz="2000" dirty="0" err="1"/>
              <a:t>рамках</a:t>
            </a:r>
            <a:r>
              <a:rPr lang="en-US" sz="2000" dirty="0"/>
              <a:t> </a:t>
            </a:r>
            <a:r>
              <a:rPr lang="en-US" sz="2000" dirty="0" err="1"/>
              <a:t>обычной</a:t>
            </a:r>
            <a:r>
              <a:rPr lang="en-US" sz="2000" dirty="0"/>
              <a:t> </a:t>
            </a:r>
            <a:r>
              <a:rPr lang="en-US" sz="2000" dirty="0" err="1"/>
              <a:t>деятельности</a:t>
            </a:r>
            <a:r>
              <a:rPr lang="en-US" sz="2000" dirty="0"/>
              <a:t>:</a:t>
            </a:r>
          </a:p>
          <a:p>
            <a:pPr marL="0" indent="0" eaLnBrk="1" hangingPunct="1">
              <a:buNone/>
            </a:pPr>
            <a:r>
              <a:rPr lang="en-US" sz="2000" dirty="0"/>
              <a:t>«</a:t>
            </a:r>
            <a:r>
              <a:rPr lang="en-US" sz="2000" dirty="0" err="1"/>
              <a:t>Кооператив</a:t>
            </a:r>
            <a:r>
              <a:rPr lang="en-US" sz="2000" dirty="0"/>
              <a:t> </a:t>
            </a:r>
            <a:r>
              <a:rPr lang="en-US" sz="2000" dirty="0" err="1"/>
              <a:t>совершает</a:t>
            </a:r>
            <a:r>
              <a:rPr lang="en-US" sz="2000" dirty="0"/>
              <a:t> </a:t>
            </a:r>
            <a:r>
              <a:rPr lang="en-US" sz="2000" dirty="0" err="1"/>
              <a:t>следующие</a:t>
            </a:r>
            <a:r>
              <a:rPr lang="en-US" sz="2000" dirty="0"/>
              <a:t> </a:t>
            </a:r>
            <a:r>
              <a:rPr lang="en-US" sz="2000" dirty="0" err="1"/>
              <a:t>сделки</a:t>
            </a:r>
            <a:r>
              <a:rPr lang="en-US" sz="2000" dirty="0"/>
              <a:t> </a:t>
            </a:r>
            <a:r>
              <a:rPr lang="en-US" sz="2000" dirty="0" err="1"/>
              <a:t>со</a:t>
            </a:r>
            <a:r>
              <a:rPr lang="en-US" sz="2000" dirty="0"/>
              <a:t> </a:t>
            </a:r>
            <a:r>
              <a:rPr lang="en-US" sz="2000" dirty="0" err="1"/>
              <a:t>своими</a:t>
            </a:r>
            <a:r>
              <a:rPr lang="en-US" sz="2000" dirty="0"/>
              <a:t> </a:t>
            </a:r>
            <a:r>
              <a:rPr lang="en-US" sz="2000" dirty="0" err="1"/>
              <a:t>членами</a:t>
            </a:r>
            <a:r>
              <a:rPr lang="en-US" sz="2000" dirty="0"/>
              <a:t>:</a:t>
            </a:r>
          </a:p>
          <a:p>
            <a:pPr eaLnBrk="1" hangingPunct="1"/>
            <a:r>
              <a:rPr lang="en-US" sz="2000" dirty="0" err="1"/>
              <a:t>Закупает</a:t>
            </a:r>
            <a:r>
              <a:rPr lang="en-US" sz="2000" dirty="0"/>
              <a:t> </a:t>
            </a:r>
            <a:r>
              <a:rPr lang="en-US" sz="2000" dirty="0" err="1"/>
              <a:t>молоко</a:t>
            </a:r>
            <a:r>
              <a:rPr lang="en-US" sz="2000" dirty="0"/>
              <a:t> с </a:t>
            </a:r>
            <a:r>
              <a:rPr lang="en-US" sz="2000" dirty="0" err="1"/>
              <a:t>составлением</a:t>
            </a:r>
            <a:r>
              <a:rPr lang="en-US" sz="2000" dirty="0"/>
              <a:t> </a:t>
            </a:r>
            <a:r>
              <a:rPr lang="en-US" sz="2000" dirty="0" err="1"/>
              <a:t>закупочного</a:t>
            </a:r>
            <a:r>
              <a:rPr lang="en-US" sz="2000" dirty="0"/>
              <a:t> </a:t>
            </a:r>
            <a:r>
              <a:rPr lang="en-US" sz="2000" dirty="0" err="1"/>
              <a:t>акта</a:t>
            </a:r>
            <a:r>
              <a:rPr lang="en-US" sz="2000" dirty="0"/>
              <a:t>, </a:t>
            </a:r>
            <a:r>
              <a:rPr lang="en-US" sz="2000" dirty="0" err="1"/>
              <a:t>производя</a:t>
            </a:r>
            <a:r>
              <a:rPr lang="en-US" sz="2000" dirty="0"/>
              <a:t> </a:t>
            </a:r>
            <a:r>
              <a:rPr lang="en-US" sz="2000" dirty="0" err="1"/>
              <a:t>расчёт</a:t>
            </a:r>
            <a:r>
              <a:rPr lang="en-US" sz="2000" dirty="0"/>
              <a:t> </a:t>
            </a:r>
            <a:r>
              <a:rPr lang="en-US" sz="2000" dirty="0" err="1"/>
              <a:t>посредством</a:t>
            </a:r>
            <a:r>
              <a:rPr lang="en-US" sz="2000" dirty="0"/>
              <a:t> </a:t>
            </a:r>
            <a:r>
              <a:rPr lang="en-US" sz="2000" dirty="0" err="1"/>
              <a:t>выплаты</a:t>
            </a:r>
            <a:r>
              <a:rPr lang="en-US" sz="2000" dirty="0"/>
              <a:t> </a:t>
            </a:r>
            <a:r>
              <a:rPr lang="en-US" sz="2000" dirty="0" err="1"/>
              <a:t>средств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расчётный</a:t>
            </a:r>
            <a:r>
              <a:rPr lang="en-US" sz="2000" dirty="0"/>
              <a:t> </a:t>
            </a:r>
            <a:r>
              <a:rPr lang="en-US" sz="2000" dirty="0" err="1"/>
              <a:t>счёт</a:t>
            </a:r>
            <a:r>
              <a:rPr lang="en-US" sz="2000" dirty="0"/>
              <a:t> </a:t>
            </a:r>
            <a:r>
              <a:rPr lang="en-US" sz="2000" dirty="0" err="1"/>
              <a:t>члена</a:t>
            </a:r>
            <a:r>
              <a:rPr lang="en-US" sz="2000" dirty="0"/>
              <a:t> </a:t>
            </a:r>
            <a:r>
              <a:rPr lang="en-US" sz="2000" dirty="0" err="1"/>
              <a:t>кооператива</a:t>
            </a:r>
            <a:r>
              <a:rPr lang="en-US" sz="2000" dirty="0"/>
              <a:t>;</a:t>
            </a:r>
          </a:p>
          <a:p>
            <a:pPr eaLnBrk="1" hangingPunct="1"/>
            <a:r>
              <a:rPr lang="en-US" sz="2000" dirty="0" err="1"/>
              <a:t>Продаёт</a:t>
            </a:r>
            <a:r>
              <a:rPr lang="en-US" sz="2000" dirty="0"/>
              <a:t> </a:t>
            </a:r>
            <a:r>
              <a:rPr lang="en-US" sz="2000" dirty="0" err="1"/>
              <a:t>членам</a:t>
            </a:r>
            <a:r>
              <a:rPr lang="en-US" sz="2000" dirty="0"/>
              <a:t> </a:t>
            </a:r>
            <a:r>
              <a:rPr lang="en-US" sz="2000" dirty="0" err="1"/>
              <a:t>Кооператива</a:t>
            </a:r>
            <a:r>
              <a:rPr lang="en-US" sz="2000" dirty="0"/>
              <a:t> </a:t>
            </a:r>
            <a:r>
              <a:rPr lang="en-US" sz="2000" dirty="0" err="1"/>
              <a:t>молодняк</a:t>
            </a:r>
            <a:r>
              <a:rPr lang="en-US" sz="2000" dirty="0"/>
              <a:t> КРС;</a:t>
            </a:r>
          </a:p>
          <a:p>
            <a:pPr eaLnBrk="1" hangingPunct="1"/>
            <a:r>
              <a:rPr lang="en-US" sz="2000" dirty="0" err="1"/>
              <a:t>Продаёт</a:t>
            </a:r>
            <a:r>
              <a:rPr lang="en-US" sz="2000" dirty="0"/>
              <a:t> </a:t>
            </a:r>
            <a:r>
              <a:rPr lang="en-US" sz="2000" dirty="0" err="1"/>
              <a:t>членам</a:t>
            </a:r>
            <a:r>
              <a:rPr lang="en-US" sz="2000" dirty="0"/>
              <a:t> </a:t>
            </a:r>
            <a:r>
              <a:rPr lang="en-US" sz="2000" dirty="0" err="1"/>
              <a:t>Кооператива</a:t>
            </a:r>
            <a:r>
              <a:rPr lang="en-US" sz="2000" dirty="0"/>
              <a:t> </a:t>
            </a:r>
            <a:r>
              <a:rPr lang="en-US" sz="2000" dirty="0" err="1"/>
              <a:t>комбикорм</a:t>
            </a:r>
            <a:r>
              <a:rPr lang="en-US" sz="2000" dirty="0"/>
              <a:t>;</a:t>
            </a:r>
          </a:p>
          <a:p>
            <a:pPr eaLnBrk="1" hangingPunct="1"/>
            <a:r>
              <a:rPr lang="en-US" sz="2000" dirty="0" err="1"/>
              <a:t>Оказывает</a:t>
            </a:r>
            <a:r>
              <a:rPr lang="en-US" sz="2000" dirty="0"/>
              <a:t> </a:t>
            </a:r>
            <a:r>
              <a:rPr lang="en-US" sz="2000" dirty="0" err="1"/>
              <a:t>платные</a:t>
            </a:r>
            <a:r>
              <a:rPr lang="en-US" sz="2000" dirty="0"/>
              <a:t> </a:t>
            </a:r>
            <a:r>
              <a:rPr lang="en-US" sz="2000" dirty="0" err="1"/>
              <a:t>ветеринарные</a:t>
            </a:r>
            <a:r>
              <a:rPr lang="en-US" sz="2000" dirty="0"/>
              <a:t> и </a:t>
            </a:r>
            <a:r>
              <a:rPr lang="en-US" sz="2000" dirty="0" err="1"/>
              <a:t>зоотехнические</a:t>
            </a:r>
            <a:r>
              <a:rPr lang="en-US" sz="2000" dirty="0"/>
              <a:t> </a:t>
            </a:r>
            <a:r>
              <a:rPr lang="en-US" sz="2000" dirty="0" err="1"/>
              <a:t>услуги</a:t>
            </a:r>
            <a:r>
              <a:rPr lang="en-US" sz="20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982893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F099A-E170-4FDD-9C9E-A3D51377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2800"/>
              <a:t>Продолжение. Кто устанавливает тарифы на услуги кооператива?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29E87D-49A7-4F9C-8DF4-52B012269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 err="1"/>
              <a:t>Устав</a:t>
            </a:r>
            <a:r>
              <a:rPr lang="en-US" sz="2400" dirty="0"/>
              <a:t> </a:t>
            </a:r>
            <a:r>
              <a:rPr lang="en-US" sz="2400" dirty="0" err="1"/>
              <a:t>должен</a:t>
            </a:r>
            <a:r>
              <a:rPr lang="en-US" sz="2400" dirty="0"/>
              <a:t> </a:t>
            </a:r>
            <a:r>
              <a:rPr lang="en-US" sz="2400" dirty="0" err="1"/>
              <a:t>раскрывать</a:t>
            </a:r>
            <a:r>
              <a:rPr lang="en-US" sz="2400" dirty="0"/>
              <a:t> </a:t>
            </a:r>
            <a:r>
              <a:rPr lang="en-US" sz="2400" dirty="0" err="1"/>
              <a:t>процедуру</a:t>
            </a:r>
            <a:r>
              <a:rPr lang="en-US" sz="2400" dirty="0"/>
              <a:t> </a:t>
            </a:r>
            <a:r>
              <a:rPr lang="en-US" sz="2400" dirty="0" err="1"/>
              <a:t>установления</a:t>
            </a:r>
            <a:r>
              <a:rPr lang="en-US" sz="2400" dirty="0"/>
              <a:t> </a:t>
            </a:r>
            <a:r>
              <a:rPr lang="en-US" sz="2400" dirty="0" err="1"/>
              <a:t>тарифов</a:t>
            </a:r>
            <a:r>
              <a:rPr lang="en-US" sz="2400" dirty="0"/>
              <a:t> (</a:t>
            </a:r>
            <a:r>
              <a:rPr lang="en-US" sz="2400" dirty="0" err="1"/>
              <a:t>расценок</a:t>
            </a:r>
            <a:r>
              <a:rPr lang="en-US" sz="2400" dirty="0"/>
              <a:t>)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товары</a:t>
            </a:r>
            <a:r>
              <a:rPr lang="en-US" sz="2400" dirty="0"/>
              <a:t> (</a:t>
            </a:r>
            <a:r>
              <a:rPr lang="en-US" sz="2400" dirty="0" err="1"/>
              <a:t>работы</a:t>
            </a:r>
            <a:r>
              <a:rPr lang="en-US" sz="2400" dirty="0"/>
              <a:t>, </a:t>
            </a:r>
            <a:r>
              <a:rPr lang="en-US" sz="2400" dirty="0" err="1"/>
              <a:t>услуги</a:t>
            </a:r>
            <a:r>
              <a:rPr lang="en-US" sz="2400" dirty="0"/>
              <a:t>) в </a:t>
            </a:r>
            <a:r>
              <a:rPr lang="en-US" sz="2400" dirty="0" err="1"/>
              <a:t>Кооперативе</a:t>
            </a:r>
            <a:r>
              <a:rPr lang="en-US" sz="2400" dirty="0"/>
              <a:t>, </a:t>
            </a:r>
            <a:r>
              <a:rPr lang="en-US" sz="2400" dirty="0" err="1"/>
              <a:t>установление</a:t>
            </a:r>
            <a:r>
              <a:rPr lang="en-US" sz="2400" dirty="0"/>
              <a:t> </a:t>
            </a:r>
            <a:r>
              <a:rPr lang="en-US" sz="2400" dirty="0" err="1"/>
              <a:t>уровня</a:t>
            </a:r>
            <a:r>
              <a:rPr lang="en-US" sz="2400" dirty="0"/>
              <a:t> </a:t>
            </a:r>
            <a:r>
              <a:rPr lang="en-US" sz="2400" dirty="0" err="1"/>
              <a:t>рентабельности</a:t>
            </a:r>
            <a:r>
              <a:rPr lang="en-US" sz="2400" dirty="0"/>
              <a:t>, </a:t>
            </a:r>
            <a:r>
              <a:rPr lang="en-US" sz="2400" dirty="0" err="1"/>
              <a:t>использование</a:t>
            </a:r>
            <a:r>
              <a:rPr lang="en-US" sz="2400" dirty="0"/>
              <a:t> </a:t>
            </a:r>
            <a:r>
              <a:rPr lang="en-US" sz="2400" dirty="0" err="1"/>
              <a:t>средств</a:t>
            </a:r>
            <a:r>
              <a:rPr lang="en-US" sz="2400" dirty="0"/>
              <a:t>, </a:t>
            </a:r>
            <a:r>
              <a:rPr lang="en-US" sz="2400" dirty="0" err="1"/>
              <a:t>полученных</a:t>
            </a:r>
            <a:r>
              <a:rPr lang="en-US" sz="2400" dirty="0"/>
              <a:t> в </a:t>
            </a:r>
            <a:r>
              <a:rPr lang="en-US" sz="2400" dirty="0" err="1"/>
              <a:t>качестве</a:t>
            </a:r>
            <a:r>
              <a:rPr lang="en-US" sz="2400" dirty="0"/>
              <a:t> </a:t>
            </a:r>
            <a:r>
              <a:rPr lang="en-US" sz="2400" dirty="0" err="1"/>
              <a:t>наценки</a:t>
            </a:r>
            <a:endParaRPr lang="en-US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E44D468-D404-4096-8C4A-9C3AC3A0CE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" r="-2" b="7459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78538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1AE6A-B0D1-4837-B941-75A12BBFA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3700" dirty="0" err="1"/>
              <a:t>Внутренние</a:t>
            </a:r>
            <a:r>
              <a:rPr lang="en-US" sz="3700" dirty="0"/>
              <a:t> </a:t>
            </a:r>
            <a:r>
              <a:rPr lang="en-US" sz="3700" dirty="0" err="1"/>
              <a:t>положения</a:t>
            </a:r>
            <a:r>
              <a:rPr lang="en-US" sz="3700" dirty="0"/>
              <a:t> </a:t>
            </a:r>
            <a:r>
              <a:rPr lang="en-US" sz="3700" dirty="0" err="1"/>
              <a:t>Кооператива</a:t>
            </a:r>
            <a:endParaRPr lang="en-US" sz="37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C9D760-26CE-4155-B20B-3CBDF4706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eaLnBrk="1" hangingPunct="1">
              <a:buNone/>
            </a:pPr>
            <a:r>
              <a:rPr lang="ru-RU" sz="2000" dirty="0"/>
              <a:t>В </a:t>
            </a:r>
            <a:r>
              <a:rPr lang="en-US" sz="2000" dirty="0" err="1"/>
              <a:t>законодательстве</a:t>
            </a:r>
            <a:r>
              <a:rPr lang="en-US" sz="2000" dirty="0"/>
              <a:t> </a:t>
            </a:r>
            <a:r>
              <a:rPr lang="ru-RU" sz="2000" dirty="0"/>
              <a:t>содержатся м</a:t>
            </a:r>
            <a:r>
              <a:rPr lang="en-US" sz="2000" dirty="0" err="1"/>
              <a:t>инимальные</a:t>
            </a:r>
            <a:r>
              <a:rPr lang="en-US" sz="2000" dirty="0"/>
              <a:t> </a:t>
            </a:r>
            <a:r>
              <a:rPr lang="en-US" sz="2000" dirty="0" err="1"/>
              <a:t>требования</a:t>
            </a:r>
            <a:r>
              <a:rPr lang="ru-RU" sz="2000"/>
              <a:t>;</a:t>
            </a:r>
            <a:endParaRPr lang="en-US" sz="2000" dirty="0"/>
          </a:p>
          <a:p>
            <a:pPr eaLnBrk="1" hangingPunct="1"/>
            <a:r>
              <a:rPr lang="en-US" sz="2000" dirty="0"/>
              <a:t>«</a:t>
            </a:r>
            <a:r>
              <a:rPr lang="en-US" sz="2000" dirty="0" err="1"/>
              <a:t>Формальные</a:t>
            </a:r>
            <a:r>
              <a:rPr lang="en-US" sz="2000" dirty="0"/>
              <a:t>» </a:t>
            </a:r>
            <a:r>
              <a:rPr lang="en-US" sz="2000" dirty="0" err="1"/>
              <a:t>ошибки</a:t>
            </a:r>
            <a:r>
              <a:rPr lang="en-US" sz="2000" dirty="0"/>
              <a:t>: </a:t>
            </a:r>
            <a:r>
              <a:rPr lang="en-US" sz="2000" dirty="0" err="1"/>
              <a:t>противоречие</a:t>
            </a:r>
            <a:r>
              <a:rPr lang="en-US" sz="2000" dirty="0"/>
              <a:t> </a:t>
            </a:r>
            <a:r>
              <a:rPr lang="en-US" sz="2000" dirty="0" err="1"/>
              <a:t>Закону</a:t>
            </a:r>
            <a:r>
              <a:rPr lang="en-US" sz="2000" dirty="0"/>
              <a:t>, </a:t>
            </a:r>
            <a:r>
              <a:rPr lang="en-US" sz="2000" dirty="0" err="1"/>
              <a:t>Уставу</a:t>
            </a:r>
            <a:r>
              <a:rPr lang="en-US" sz="2000" dirty="0"/>
              <a:t>, </a:t>
            </a:r>
            <a:r>
              <a:rPr lang="en-US" sz="2000" dirty="0" err="1"/>
              <a:t>друг</a:t>
            </a:r>
            <a:r>
              <a:rPr lang="en-US" sz="2000" dirty="0"/>
              <a:t> </a:t>
            </a:r>
            <a:r>
              <a:rPr lang="en-US" sz="2000" dirty="0" err="1"/>
              <a:t>другу</a:t>
            </a:r>
            <a:r>
              <a:rPr lang="en-US" sz="2000" dirty="0"/>
              <a:t>;</a:t>
            </a:r>
          </a:p>
          <a:p>
            <a:pPr eaLnBrk="1" hangingPunct="1"/>
            <a:r>
              <a:rPr lang="en-US" sz="2000" dirty="0" err="1"/>
              <a:t>Содержательная</a:t>
            </a:r>
            <a:r>
              <a:rPr lang="en-US" sz="2000" dirty="0"/>
              <a:t> ошибка-1: </a:t>
            </a:r>
            <a:r>
              <a:rPr lang="en-US" sz="2000" dirty="0" err="1"/>
              <a:t>избыточность</a:t>
            </a:r>
            <a:r>
              <a:rPr lang="en-US" sz="2000" dirty="0"/>
              <a:t>,</a:t>
            </a:r>
          </a:p>
          <a:p>
            <a:pPr eaLnBrk="1" hangingPunct="1"/>
            <a:r>
              <a:rPr lang="en-US" sz="2000" dirty="0" err="1"/>
              <a:t>Содержательная</a:t>
            </a:r>
            <a:r>
              <a:rPr lang="en-US" sz="2000" dirty="0"/>
              <a:t> ошибка-2: </a:t>
            </a:r>
            <a:r>
              <a:rPr lang="en-US" sz="2000" dirty="0" err="1"/>
              <a:t>неурегулированность</a:t>
            </a:r>
            <a:r>
              <a:rPr lang="en-US" sz="2000" dirty="0"/>
              <a:t> </a:t>
            </a:r>
            <a:r>
              <a:rPr lang="en-US" sz="2000" dirty="0" err="1"/>
              <a:t>важных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кооператива</a:t>
            </a:r>
            <a:r>
              <a:rPr lang="en-US" sz="2000" dirty="0"/>
              <a:t> </a:t>
            </a:r>
            <a:r>
              <a:rPr lang="en-US" sz="2000" dirty="0" err="1"/>
              <a:t>вопросов</a:t>
            </a:r>
            <a:endParaRPr lang="en-US" sz="2000" dirty="0"/>
          </a:p>
        </p:txBody>
      </p:sp>
      <p:pic>
        <p:nvPicPr>
          <p:cNvPr id="6" name="Объект 5" descr="Изображение выглядит как еда, ст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86CD664-EA48-4031-B037-10C979DAE0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r="18575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0657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Внутренние положения в кооперативе принимаются, исходя из потребности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142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175CF-9EE3-4FD4-BCEE-1E436B1F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такое устав сельскохозяйственного потребительского кооператива?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185F0-8B21-4393-BF05-317E71ABEE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050" dirty="0"/>
              <a:t>Устав кооператива должен содержать обязательные сведения, включающие в себя: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50" dirty="0"/>
              <a:t>1) наименование кооператива;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50" dirty="0"/>
              <a:t>2) место нахождения кооператива;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50" dirty="0"/>
              <a:t>3) срок деятельности кооператива либо указание на бессрочный характер деятельности кооператива;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50" dirty="0"/>
              <a:t>4) предмет и цели деятельности кооператива. При этом достаточно определить одно из главных направлений деятельности кооператива с указанием, что кооператив может заниматься любой деятельностью в пределах целей, для достижения которых кооператив образован;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50" dirty="0"/>
              <a:t>5) порядок и условия вступления в кооператив, основания и порядок прекращения членства в кооперативе;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50" dirty="0"/>
              <a:t>6) условия о размере паевых взносов членов кооператива;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50" dirty="0"/>
              <a:t>7) состав и порядок внесения паевых взносов, ответственность за нарушение обязательства по их внесению;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50" dirty="0"/>
              <a:t>8) размеры и условия образования неделимых фондов, если они предусмотрены;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50" dirty="0"/>
              <a:t>9) условия образования и использования иных фондов кооператива;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50" dirty="0"/>
              <a:t>10) порядок распределения прибыли и убытков кооператива;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50" dirty="0"/>
              <a:t>11) условия субсидиарной ответственности членов кооператива в размере не ниже установленного настоящим Федеральным законом;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50" dirty="0"/>
              <a:t>12) состав и компетенцию органов управления кооперативом, порядок принятия ими решений, в том числе по вопросам, требующим единогласного решения или принятия решения квалифицированным большинством голосов;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50" dirty="0"/>
              <a:t>13) права и обязанности членов кооператива и ассоциированных членов кооператива;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50" dirty="0"/>
              <a:t>15) время начала и конца финансового года;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50" dirty="0"/>
              <a:t>16) порядок оценки имущества, вносимого в счет паевого взноса, за исключением земельных участков;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50" dirty="0"/>
              <a:t>17) порядок публикации сведений о государственной регистрации, ликвидации и реорганизации кооператива в официальном органе;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50" dirty="0"/>
              <a:t>18) порядок и условия реорганизации и ликвидации кооператива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BB3012-3BFF-4B85-8A85-2100268FB7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Общие положения</a:t>
            </a:r>
          </a:p>
          <a:p>
            <a:r>
              <a:rPr lang="ru-RU" dirty="0"/>
              <a:t>Цель и виды деятельности</a:t>
            </a:r>
          </a:p>
          <a:p>
            <a:r>
              <a:rPr lang="ru-RU" dirty="0"/>
              <a:t>Членство</a:t>
            </a:r>
          </a:p>
          <a:p>
            <a:r>
              <a:rPr lang="ru-RU" dirty="0"/>
              <a:t>Состав и компетенция руководящих органов</a:t>
            </a:r>
          </a:p>
          <a:p>
            <a:r>
              <a:rPr lang="ru-RU" dirty="0"/>
              <a:t>Имущество кооператива</a:t>
            </a:r>
          </a:p>
          <a:p>
            <a:r>
              <a:rPr lang="ru-RU" dirty="0"/>
              <a:t>Основы деятельности</a:t>
            </a:r>
          </a:p>
          <a:p>
            <a:r>
              <a:rPr lang="ru-RU" dirty="0"/>
              <a:t>Реорганизация и ликвидация Кооператива</a:t>
            </a:r>
          </a:p>
        </p:txBody>
      </p:sp>
    </p:spTree>
    <p:extLst>
      <p:ext uri="{BB962C8B-B14F-4D97-AF65-F5344CB8AC3E}">
        <p14:creationId xmlns:p14="http://schemas.microsoft.com/office/powerpoint/2010/main" val="2667801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Устав кооператива – это конкретизация закона к тем задачам, для которых кооператив создан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08078994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92983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Норма</a:t>
                      </a:r>
                      <a:r>
                        <a:rPr lang="ru-RU" baseline="0" dirty="0"/>
                        <a:t> закона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Норма  устава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679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 перерабатывающим кооперативам относятся потребительские кооперативы, занимающиеся переработкой сельскохозяйственной продукции.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Кооператив создаётся для переработки коровьего молока,</a:t>
                      </a:r>
                      <a:r>
                        <a:rPr lang="ru-RU" baseline="0" dirty="0"/>
                        <a:t> а именно, для производства твёрдых сыров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994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Членами потребительского кооператива могут быть признающие устав потребительского кооператива, принимающие участие в его хозяйственной деятельности и являющиеся сельскохозяйственными товаропроизводителями граждане и (или) юридические лица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Членами Кооператива могут быть сельскохозяйственные товаропроизводители ГП Коломна, осуществляющие производство молока, имеющие в собственности от 1 до 25 голов КРС и применяющие технологию содержания КРС, утверждённую</a:t>
                      </a:r>
                      <a:r>
                        <a:rPr lang="ru-RU" baseline="0" dirty="0"/>
                        <a:t> общим собранием Кооператива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40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Обязательные паевые взносы устанавливаются в потребительском кооперативе - пропорционально предполагаемому объему участия члена кооператива в хозяйственной деятельности данного кооператива.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Обязательный паевой взнос члена Кооператива устанавливается в</a:t>
                      </a:r>
                      <a:r>
                        <a:rPr lang="ru-RU" baseline="0" dirty="0"/>
                        <a:t> пропорции к количеству дойных коров в собственности члена Кооператива. Сумма обязательного паевого взноса в расчёте на одну голову утверждается общим собранием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717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. 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.</a:t>
                      </a:r>
                      <a:r>
                        <a:rPr lang="ru-RU" baseline="0" dirty="0"/>
                        <a:t> . 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213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45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95EB5-2153-470C-BEE1-27C9503A5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/>
              <a:t>Устав-1. Общие положения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53E8-A827-431A-B9BB-0F5320A6C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eaLnBrk="1" hangingPunct="1"/>
            <a:r>
              <a:rPr lang="en-US" sz="2000"/>
              <a:t>Наименование,</a:t>
            </a:r>
          </a:p>
          <a:p>
            <a:pPr eaLnBrk="1" hangingPunct="1"/>
            <a:r>
              <a:rPr lang="en-US" sz="2000"/>
              <a:t>Место нахождения,</a:t>
            </a:r>
          </a:p>
          <a:p>
            <a:pPr eaLnBrk="1" hangingPunct="1"/>
            <a:r>
              <a:rPr lang="en-US" sz="2000"/>
              <a:t>Вид деятельности,</a:t>
            </a:r>
          </a:p>
          <a:p>
            <a:pPr eaLnBrk="1" hangingPunct="1"/>
            <a:r>
              <a:rPr lang="en-US" sz="2000"/>
              <a:t>Срок деятельности</a:t>
            </a: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D49A38A-56E0-45F8-BF34-B820099D06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" r="-1" b="1495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4088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EEE51-1759-4672-BF67-244207D6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Устав-2. Цель и виды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76229E-871E-4B79-A1B5-FEA11A1638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Раздел не копирует статью 4 Закона, а раскрывает её к конкретным обстоятельствам,</a:t>
            </a:r>
          </a:p>
          <a:p>
            <a:r>
              <a:rPr lang="ru-RU" dirty="0"/>
              <a:t>Перечисляются именно виды деятельности, отражённые в ТЭО,</a:t>
            </a:r>
          </a:p>
          <a:p>
            <a:r>
              <a:rPr lang="ru-RU" dirty="0"/>
              <a:t>При необходимости устав дополняется (регистрация изменений стоит 200 руб.)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AAE2D6-3616-4650-9730-1137969A68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/>
              <a:t>Кооператив создаётся с целью:</a:t>
            </a:r>
          </a:p>
          <a:p>
            <a:r>
              <a:rPr lang="ru-RU" i="1" dirty="0"/>
              <a:t>Покупки у своих членов молока КРС для дальнейшей оптовой продажи,</a:t>
            </a:r>
          </a:p>
          <a:p>
            <a:r>
              <a:rPr lang="ru-RU" i="1" dirty="0"/>
              <a:t>Оптовой закупки и продажи членам молодняка КРС,</a:t>
            </a:r>
          </a:p>
          <a:p>
            <a:r>
              <a:rPr lang="ru-RU" i="1" dirty="0"/>
              <a:t>Снабжения своих членов комбикормом,</a:t>
            </a:r>
          </a:p>
          <a:p>
            <a:r>
              <a:rPr lang="ru-RU" i="1" dirty="0"/>
              <a:t>Оказания ветеринарных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944534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A0FFA-C1E7-4C38-BB8F-3A5C7B08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3700"/>
              <a:t>Устав-3. Членство в кооперативе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617F7-043A-417C-98EA-736FAE0C9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eaLnBrk="1" hangingPunct="1">
              <a:buNone/>
            </a:pPr>
            <a:r>
              <a:rPr lang="en-US" sz="1500" dirty="0" err="1"/>
              <a:t>Раздел</a:t>
            </a:r>
            <a:r>
              <a:rPr lang="en-US" sz="1500" dirty="0"/>
              <a:t> </a:t>
            </a:r>
            <a:r>
              <a:rPr lang="en-US" sz="1500" dirty="0" err="1"/>
              <a:t>не</a:t>
            </a:r>
            <a:r>
              <a:rPr lang="en-US" sz="1500" dirty="0"/>
              <a:t> </a:t>
            </a:r>
            <a:r>
              <a:rPr lang="en-US" sz="1500" dirty="0" err="1"/>
              <a:t>копирует</a:t>
            </a:r>
            <a:r>
              <a:rPr lang="en-US" sz="1500" dirty="0"/>
              <a:t> </a:t>
            </a:r>
            <a:r>
              <a:rPr lang="en-US" sz="1500" dirty="0" err="1"/>
              <a:t>статью</a:t>
            </a:r>
            <a:r>
              <a:rPr lang="en-US" sz="1500" dirty="0"/>
              <a:t> 13 </a:t>
            </a:r>
            <a:r>
              <a:rPr lang="en-US" sz="1500" dirty="0" err="1"/>
              <a:t>Закона</a:t>
            </a:r>
            <a:r>
              <a:rPr lang="en-US" sz="1500" dirty="0"/>
              <a:t>, а </a:t>
            </a:r>
            <a:r>
              <a:rPr lang="en-US" sz="1500" dirty="0" err="1"/>
              <a:t>устанавливает</a:t>
            </a:r>
            <a:r>
              <a:rPr lang="en-US" sz="1500" dirty="0"/>
              <a:t> </a:t>
            </a:r>
            <a:r>
              <a:rPr lang="en-US" sz="1500" dirty="0" err="1"/>
              <a:t>конкретные</a:t>
            </a:r>
            <a:r>
              <a:rPr lang="en-US" sz="1500" dirty="0"/>
              <a:t> </a:t>
            </a:r>
            <a:r>
              <a:rPr lang="en-US" sz="1500" dirty="0" err="1"/>
              <a:t>требования</a:t>
            </a:r>
            <a:r>
              <a:rPr lang="en-US" sz="1500" dirty="0"/>
              <a:t> к </a:t>
            </a:r>
            <a:r>
              <a:rPr lang="en-US" sz="1500" dirty="0" err="1"/>
              <a:t>членам</a:t>
            </a:r>
            <a:r>
              <a:rPr lang="en-US" sz="1500" dirty="0"/>
              <a:t>:</a:t>
            </a:r>
          </a:p>
          <a:p>
            <a:pPr marL="0" indent="0" eaLnBrk="1" hangingPunct="1">
              <a:buNone/>
            </a:pPr>
            <a:r>
              <a:rPr lang="en-US" sz="1500" i="1" dirty="0"/>
              <a:t>«</a:t>
            </a:r>
            <a:r>
              <a:rPr lang="en-US" sz="1500" i="1" dirty="0" err="1"/>
              <a:t>Членами</a:t>
            </a:r>
            <a:r>
              <a:rPr lang="en-US" sz="1500" i="1" dirty="0"/>
              <a:t> </a:t>
            </a:r>
            <a:r>
              <a:rPr lang="en-US" sz="1500" i="1" dirty="0" err="1"/>
              <a:t>Кооператива</a:t>
            </a:r>
            <a:r>
              <a:rPr lang="en-US" sz="1500" i="1" dirty="0"/>
              <a:t> </a:t>
            </a:r>
            <a:r>
              <a:rPr lang="en-US" sz="1500" i="1" dirty="0" err="1"/>
              <a:t>могут</a:t>
            </a:r>
            <a:r>
              <a:rPr lang="en-US" sz="1500" i="1" dirty="0"/>
              <a:t> </a:t>
            </a:r>
            <a:r>
              <a:rPr lang="en-US" sz="1500" i="1" dirty="0" err="1"/>
              <a:t>быть</a:t>
            </a:r>
            <a:r>
              <a:rPr lang="en-US" sz="1500" i="1" dirty="0"/>
              <a:t> </a:t>
            </a:r>
            <a:r>
              <a:rPr lang="en-US" sz="1500" i="1" dirty="0" err="1"/>
              <a:t>лица</a:t>
            </a:r>
            <a:r>
              <a:rPr lang="en-US" sz="1500" i="1" dirty="0"/>
              <a:t>, </a:t>
            </a:r>
            <a:r>
              <a:rPr lang="en-US" sz="1500" i="1" dirty="0" err="1"/>
              <a:t>ведущие</a:t>
            </a:r>
            <a:r>
              <a:rPr lang="en-US" sz="1500" i="1" dirty="0"/>
              <a:t> ЛПХ </a:t>
            </a:r>
            <a:r>
              <a:rPr lang="en-US" sz="1500" i="1" dirty="0" err="1"/>
              <a:t>на</a:t>
            </a:r>
            <a:r>
              <a:rPr lang="en-US" sz="1500" i="1" dirty="0"/>
              <a:t> </a:t>
            </a:r>
            <a:r>
              <a:rPr lang="en-US" sz="1500" i="1" dirty="0" err="1"/>
              <a:t>территории</a:t>
            </a:r>
            <a:r>
              <a:rPr lang="en-US" sz="1500" i="1" dirty="0"/>
              <a:t> </a:t>
            </a:r>
            <a:r>
              <a:rPr lang="en-US" sz="1500" i="1" dirty="0" err="1"/>
              <a:t>места</a:t>
            </a:r>
            <a:r>
              <a:rPr lang="en-US" sz="1500" i="1" dirty="0"/>
              <a:t> </a:t>
            </a:r>
            <a:r>
              <a:rPr lang="en-US" sz="1500" i="1" dirty="0" err="1"/>
              <a:t>нахождения</a:t>
            </a:r>
            <a:r>
              <a:rPr lang="en-US" sz="1500" i="1" dirty="0"/>
              <a:t> </a:t>
            </a:r>
            <a:r>
              <a:rPr lang="en-US" sz="1500" i="1" dirty="0" err="1"/>
              <a:t>Кооператива</a:t>
            </a:r>
            <a:r>
              <a:rPr lang="en-US" sz="1500" i="1" dirty="0"/>
              <a:t>, </a:t>
            </a:r>
            <a:r>
              <a:rPr lang="en-US" sz="1500" i="1" dirty="0" err="1"/>
              <a:t>владеющие</a:t>
            </a:r>
            <a:r>
              <a:rPr lang="en-US" sz="1500" i="1" dirty="0"/>
              <a:t> КРС </a:t>
            </a:r>
            <a:r>
              <a:rPr lang="en-US" sz="1500" i="1" dirty="0" err="1"/>
              <a:t>молочной</a:t>
            </a:r>
            <a:r>
              <a:rPr lang="en-US" sz="1500" i="1" dirty="0"/>
              <a:t> </a:t>
            </a:r>
            <a:r>
              <a:rPr lang="en-US" sz="1500" i="1" dirty="0" err="1"/>
              <a:t>породы</a:t>
            </a:r>
            <a:r>
              <a:rPr lang="en-US" sz="1500" i="1" dirty="0"/>
              <a:t> в </a:t>
            </a:r>
            <a:r>
              <a:rPr lang="en-US" sz="1500" i="1" dirty="0" err="1"/>
              <a:t>количестве</a:t>
            </a:r>
            <a:r>
              <a:rPr lang="en-US" sz="1500" i="1" dirty="0"/>
              <a:t> </a:t>
            </a:r>
            <a:r>
              <a:rPr lang="en-US" sz="1500" i="1" dirty="0" err="1"/>
              <a:t>от</a:t>
            </a:r>
            <a:r>
              <a:rPr lang="en-US" sz="1500" i="1" dirty="0"/>
              <a:t> 1 </a:t>
            </a:r>
            <a:r>
              <a:rPr lang="en-US" sz="1500" i="1" dirty="0" err="1"/>
              <a:t>до</a:t>
            </a:r>
            <a:r>
              <a:rPr lang="en-US" sz="1500" i="1" dirty="0"/>
              <a:t> 10 </a:t>
            </a:r>
            <a:r>
              <a:rPr lang="en-US" sz="1500" i="1" dirty="0" err="1"/>
              <a:t>голов</a:t>
            </a:r>
            <a:r>
              <a:rPr lang="en-US" sz="1500" i="1" dirty="0"/>
              <a:t>, </a:t>
            </a:r>
            <a:r>
              <a:rPr lang="en-US" sz="1500" i="1" dirty="0" err="1"/>
              <a:t>сдающие</a:t>
            </a:r>
            <a:r>
              <a:rPr lang="en-US" sz="1500" i="1" dirty="0"/>
              <a:t> в </a:t>
            </a:r>
            <a:r>
              <a:rPr lang="en-US" sz="1500" i="1" dirty="0" err="1"/>
              <a:t>Кооператив</a:t>
            </a:r>
            <a:r>
              <a:rPr lang="en-US" sz="1500" i="1" dirty="0"/>
              <a:t> в </a:t>
            </a:r>
            <a:r>
              <a:rPr lang="en-US" sz="1500" i="1" dirty="0" err="1"/>
              <a:t>год</a:t>
            </a:r>
            <a:r>
              <a:rPr lang="en-US" sz="1500" i="1" dirty="0"/>
              <a:t> </a:t>
            </a:r>
            <a:r>
              <a:rPr lang="en-US" sz="1500" i="1" dirty="0" err="1"/>
              <a:t>не</a:t>
            </a:r>
            <a:r>
              <a:rPr lang="en-US" sz="1500" i="1" dirty="0"/>
              <a:t> </a:t>
            </a:r>
            <a:r>
              <a:rPr lang="en-US" sz="1500" i="1" dirty="0" err="1"/>
              <a:t>менее</a:t>
            </a:r>
            <a:r>
              <a:rPr lang="en-US" sz="1500" i="1" dirty="0"/>
              <a:t> 75 </a:t>
            </a:r>
            <a:r>
              <a:rPr lang="en-US" sz="1500" i="1" dirty="0" err="1"/>
              <a:t>процентов</a:t>
            </a:r>
            <a:r>
              <a:rPr lang="en-US" sz="1500" i="1" dirty="0"/>
              <a:t> </a:t>
            </a:r>
            <a:r>
              <a:rPr lang="en-US" sz="1500" i="1" dirty="0" err="1"/>
              <a:t>надоенного</a:t>
            </a:r>
            <a:r>
              <a:rPr lang="en-US" sz="1500" i="1" dirty="0"/>
              <a:t> </a:t>
            </a:r>
            <a:r>
              <a:rPr lang="en-US" sz="1500" i="1" dirty="0" err="1"/>
              <a:t>молока</a:t>
            </a:r>
            <a:r>
              <a:rPr lang="en-US" sz="1500" i="1" dirty="0"/>
              <a:t>, </a:t>
            </a:r>
            <a:r>
              <a:rPr lang="en-US" sz="1500" i="1" dirty="0" err="1"/>
              <a:t>но</a:t>
            </a:r>
            <a:r>
              <a:rPr lang="en-US" sz="1500" i="1" dirty="0"/>
              <a:t> в </a:t>
            </a:r>
            <a:r>
              <a:rPr lang="en-US" sz="1500" i="1" dirty="0" err="1"/>
              <a:t>любом</a:t>
            </a:r>
            <a:r>
              <a:rPr lang="en-US" sz="1500" i="1" dirty="0"/>
              <a:t> </a:t>
            </a:r>
            <a:r>
              <a:rPr lang="en-US" sz="1500" i="1" dirty="0" err="1"/>
              <a:t>случае</a:t>
            </a:r>
            <a:r>
              <a:rPr lang="en-US" sz="1500" i="1" dirty="0"/>
              <a:t> </a:t>
            </a:r>
            <a:r>
              <a:rPr lang="en-US" sz="1500" i="1" dirty="0" err="1"/>
              <a:t>не</a:t>
            </a:r>
            <a:r>
              <a:rPr lang="en-US" sz="1500" i="1" dirty="0"/>
              <a:t> </a:t>
            </a:r>
            <a:r>
              <a:rPr lang="en-US" sz="1500" i="1" dirty="0" err="1"/>
              <a:t>менее</a:t>
            </a:r>
            <a:r>
              <a:rPr lang="en-US" sz="1500" i="1" dirty="0"/>
              <a:t> 5 </a:t>
            </a:r>
            <a:r>
              <a:rPr lang="en-US" sz="1500" i="1" dirty="0" err="1"/>
              <a:t>тн</a:t>
            </a:r>
            <a:r>
              <a:rPr lang="en-US" sz="1500" i="1" dirty="0"/>
              <a:t>, </a:t>
            </a:r>
            <a:r>
              <a:rPr lang="en-US" sz="1500" i="1" dirty="0" err="1"/>
              <a:t>применяющие</a:t>
            </a:r>
            <a:r>
              <a:rPr lang="en-US" sz="1500" i="1" dirty="0"/>
              <a:t> </a:t>
            </a:r>
            <a:r>
              <a:rPr lang="en-US" sz="1500" i="1" dirty="0" err="1"/>
              <a:t>утверждённые</a:t>
            </a:r>
            <a:r>
              <a:rPr lang="en-US" sz="1500" i="1" dirty="0"/>
              <a:t> </a:t>
            </a:r>
            <a:r>
              <a:rPr lang="en-US" sz="1500" i="1" dirty="0" err="1"/>
              <a:t>Кооперативом</a:t>
            </a:r>
            <a:r>
              <a:rPr lang="en-US" sz="1500" i="1" dirty="0"/>
              <a:t>:</a:t>
            </a:r>
          </a:p>
          <a:p>
            <a:pPr eaLnBrk="1" hangingPunct="1"/>
            <a:r>
              <a:rPr lang="en-US" sz="1500" i="1" dirty="0" err="1"/>
              <a:t>Положение</a:t>
            </a:r>
            <a:r>
              <a:rPr lang="en-US" sz="1500" i="1" dirty="0"/>
              <a:t> о </a:t>
            </a:r>
            <a:r>
              <a:rPr lang="en-US" sz="1500" i="1" dirty="0" err="1"/>
              <a:t>племенных</a:t>
            </a:r>
            <a:r>
              <a:rPr lang="en-US" sz="1500" i="1" dirty="0"/>
              <a:t> </a:t>
            </a:r>
            <a:r>
              <a:rPr lang="en-US" sz="1500" i="1" dirty="0" err="1"/>
              <a:t>характеристиках</a:t>
            </a:r>
            <a:r>
              <a:rPr lang="en-US" sz="1500" i="1" dirty="0"/>
              <a:t>,</a:t>
            </a:r>
          </a:p>
          <a:p>
            <a:pPr eaLnBrk="1" hangingPunct="1"/>
            <a:r>
              <a:rPr lang="en-US" sz="1500" i="1" dirty="0" err="1"/>
              <a:t>Положение</a:t>
            </a:r>
            <a:r>
              <a:rPr lang="en-US" sz="1500" i="1" dirty="0"/>
              <a:t> о </a:t>
            </a:r>
            <a:r>
              <a:rPr lang="en-US" sz="1500" i="1" dirty="0" err="1"/>
              <a:t>содержании</a:t>
            </a:r>
            <a:r>
              <a:rPr lang="en-US" sz="1500" i="1" dirty="0"/>
              <a:t> КРС»</a:t>
            </a:r>
          </a:p>
          <a:p>
            <a:pPr eaLnBrk="1" hangingPunct="1"/>
            <a:endParaRPr lang="en-US" sz="15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424C42C-5215-4EBE-BFAC-B28598A8C3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2" r="10763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4832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08F16-C837-4EE1-9D7E-0F1979AE9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3700"/>
              <a:t>Продолжение. Порядок и условия вступления в кооператив</a:t>
            </a:r>
          </a:p>
        </p:txBody>
      </p:sp>
      <p:cxnSp>
        <p:nvCxnSpPr>
          <p:cNvPr id="15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76D70D-0A3D-4495-B0FA-051793013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Autofit/>
          </a:bodyPr>
          <a:lstStyle/>
          <a:p>
            <a:pPr eaLnBrk="1" hangingPunct="1"/>
            <a:r>
              <a:rPr lang="en-US" sz="2400" dirty="0" err="1"/>
              <a:t>Рекомендации</a:t>
            </a:r>
            <a:r>
              <a:rPr lang="en-US" sz="2400" dirty="0"/>
              <a:t> </a:t>
            </a:r>
            <a:r>
              <a:rPr lang="en-US" sz="2400" dirty="0" err="1"/>
              <a:t>других</a:t>
            </a:r>
            <a:r>
              <a:rPr lang="en-US" sz="2400" dirty="0"/>
              <a:t> </a:t>
            </a:r>
            <a:r>
              <a:rPr lang="en-US" sz="2400" dirty="0" err="1"/>
              <a:t>членов</a:t>
            </a:r>
            <a:r>
              <a:rPr lang="en-US" sz="2400" dirty="0"/>
              <a:t>, </a:t>
            </a:r>
            <a:r>
              <a:rPr lang="en-US" sz="2400" dirty="0" err="1"/>
              <a:t>принимающих</a:t>
            </a:r>
            <a:r>
              <a:rPr lang="en-US" sz="2400" dirty="0"/>
              <a:t> </a:t>
            </a:r>
            <a:r>
              <a:rPr lang="en-US" sz="2400" dirty="0" err="1"/>
              <a:t>ответственность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вновь</a:t>
            </a:r>
            <a:r>
              <a:rPr lang="en-US" sz="2400" dirty="0"/>
              <a:t> </a:t>
            </a:r>
            <a:r>
              <a:rPr lang="en-US" sz="2400" dirty="0" err="1"/>
              <a:t>принятого</a:t>
            </a:r>
            <a:r>
              <a:rPr lang="en-US" sz="2400" dirty="0"/>
              <a:t>,</a:t>
            </a:r>
          </a:p>
          <a:p>
            <a:pPr eaLnBrk="1" hangingPunct="1"/>
            <a:r>
              <a:rPr lang="en-US" sz="2400" dirty="0" err="1"/>
              <a:t>Знакомство</a:t>
            </a:r>
            <a:r>
              <a:rPr lang="en-US" sz="2400" dirty="0"/>
              <a:t> и </a:t>
            </a:r>
            <a:r>
              <a:rPr lang="en-US" sz="2400" dirty="0" err="1"/>
              <a:t>согласие</a:t>
            </a:r>
            <a:r>
              <a:rPr lang="en-US" sz="2400" dirty="0"/>
              <a:t> с </a:t>
            </a:r>
            <a:r>
              <a:rPr lang="en-US" sz="2400" dirty="0" err="1"/>
              <a:t>уставом</a:t>
            </a:r>
            <a:r>
              <a:rPr lang="en-US" sz="2400" dirty="0"/>
              <a:t> и </a:t>
            </a:r>
            <a:r>
              <a:rPr lang="en-US" sz="2400" dirty="0" err="1"/>
              <a:t>внутренними</a:t>
            </a:r>
            <a:r>
              <a:rPr lang="en-US" sz="2400" dirty="0"/>
              <a:t> </a:t>
            </a:r>
            <a:r>
              <a:rPr lang="en-US" sz="2400" dirty="0" err="1"/>
              <a:t>положениями</a:t>
            </a:r>
            <a:r>
              <a:rPr lang="en-US" sz="2400" dirty="0"/>
              <a:t> </a:t>
            </a:r>
            <a:r>
              <a:rPr lang="en-US" sz="2400" dirty="0" err="1"/>
              <a:t>Кооператива</a:t>
            </a:r>
            <a:r>
              <a:rPr lang="en-US" sz="2400" dirty="0"/>
              <a:t>,</a:t>
            </a:r>
          </a:p>
          <a:p>
            <a:pPr eaLnBrk="1" hangingPunct="1"/>
            <a:r>
              <a:rPr lang="en-US" sz="2400" dirty="0" err="1"/>
              <a:t>Внесение</a:t>
            </a:r>
            <a:r>
              <a:rPr lang="en-US" sz="2400" dirty="0"/>
              <a:t> </a:t>
            </a:r>
            <a:r>
              <a:rPr lang="en-US" sz="2400" dirty="0" err="1"/>
              <a:t>обязательного</a:t>
            </a:r>
            <a:r>
              <a:rPr lang="en-US" sz="2400" dirty="0"/>
              <a:t> </a:t>
            </a:r>
            <a:r>
              <a:rPr lang="en-US" sz="2400" dirty="0" err="1"/>
              <a:t>паевого</a:t>
            </a:r>
            <a:r>
              <a:rPr lang="en-US" sz="2400" dirty="0"/>
              <a:t> </a:t>
            </a:r>
            <a:r>
              <a:rPr lang="en-US" sz="2400" dirty="0" err="1"/>
              <a:t>взноса</a:t>
            </a:r>
            <a:r>
              <a:rPr lang="en-US" sz="2400" dirty="0"/>
              <a:t>, в </a:t>
            </a:r>
            <a:r>
              <a:rPr lang="ru-RU" sz="2400" dirty="0"/>
              <a:t>размере, </a:t>
            </a:r>
            <a:r>
              <a:rPr lang="en-US" sz="2400" dirty="0" err="1"/>
              <a:t>пропорци</a:t>
            </a:r>
            <a:r>
              <a:rPr lang="ru-RU" sz="2400" dirty="0" err="1"/>
              <a:t>ональном</a:t>
            </a:r>
            <a:r>
              <a:rPr lang="ru-RU" sz="2400" dirty="0"/>
              <a:t> будущему</a:t>
            </a:r>
            <a:r>
              <a:rPr lang="en-US" sz="2400" dirty="0"/>
              <a:t> </a:t>
            </a:r>
            <a:r>
              <a:rPr lang="en-US" sz="2400" dirty="0" err="1"/>
              <a:t>хозяйственному</a:t>
            </a:r>
            <a:r>
              <a:rPr lang="en-US" sz="2400" dirty="0"/>
              <a:t> </a:t>
            </a:r>
            <a:r>
              <a:rPr lang="en-US" sz="2400" dirty="0" err="1"/>
              <a:t>участию</a:t>
            </a:r>
            <a:endParaRPr lang="en-US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014BD0E-CCB9-4CA8-AE7A-63DD820FDF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1" r="9141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8248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A62EE-2803-4DEE-B9D3-90E782B6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Устав-4. Состав и компетенция руководящих органов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8C2C34-16EE-440F-AC33-148AA1C7F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Статья 11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8432B1-C283-4D68-AEA8-D3CC4E0886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600" dirty="0"/>
              <a:t>Устав кооператива должен содержать обязательные сведения, включающие в себя: ... 12) состав и компетенцию органов управления кооперативом, порядок принятия ими решений, в том числе по вопросам, требующим единогласного решения или принятия решения квалифицированным большинством голосов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14ED3B9-1B27-4308-A063-C7C879FA8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Статья 19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924776-486B-4C08-9F29-76FE04602B1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Полномочия, структура органов управления кооперативом, порядок избрания и отзыва членов правления и (или) председателя кооператива и членов наблюдательного совета кооператива, а также порядок созыва и проведения общего собрания членов кооператива либо собрания уполномоченных устанавливаются в соответствии с настоящим Федеральным законом уставом кооператива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77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2A940AB-FFBC-493F-8350-FC35C444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осталось за пределами Закона (т.е. должно быть урегулировано Уставом)?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5E4EB6E6-18DE-4B16-9D04-95D305EC3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500" dirty="0"/>
              <a:t>Дополнительные вопросы компетенции общего собрания, более высокий кворум для решения отдельных вопросов (статья 20),</a:t>
            </a:r>
          </a:p>
          <a:p>
            <a:r>
              <a:rPr lang="ru-RU" sz="2500" dirty="0"/>
              <a:t>Кворум на общем собрании (по умолчанию – норма статьи 24),</a:t>
            </a:r>
          </a:p>
          <a:p>
            <a:r>
              <a:rPr lang="ru-RU" sz="2500" dirty="0"/>
              <a:t>Количество членов правления, возможность не избирать правление при количестве членов до 25 (статья 26),</a:t>
            </a:r>
          </a:p>
          <a:p>
            <a:r>
              <a:rPr lang="ru-RU" sz="2500" dirty="0"/>
              <a:t>Утверждение положения о правлении, распределение обязанностей между членами правления (статья 26),</a:t>
            </a:r>
          </a:p>
          <a:p>
            <a:r>
              <a:rPr lang="ru-RU" sz="2500" dirty="0"/>
              <a:t>Наем исполнительного директора, заключение договора с ним (статья 26),</a:t>
            </a:r>
          </a:p>
          <a:p>
            <a:r>
              <a:rPr lang="ru-RU" sz="2500" dirty="0"/>
              <a:t>Порядок принятия решений наблюдательным советом (статья 29).</a:t>
            </a:r>
          </a:p>
        </p:txBody>
      </p:sp>
    </p:spTree>
    <p:extLst>
      <p:ext uri="{BB962C8B-B14F-4D97-AF65-F5344CB8AC3E}">
        <p14:creationId xmlns:p14="http://schemas.microsoft.com/office/powerpoint/2010/main" val="881806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1188</Words>
  <Application>Microsoft Office PowerPoint</Application>
  <PresentationFormat>Широкоэкранный</PresentationFormat>
  <Paragraphs>107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Устав сельскохозяйственного потребительского и производственного кооператива, их содержание и  значение, порядок внесения изменений</vt:lpstr>
      <vt:lpstr>Что такое устав сельскохозяйственного потребительского кооператива?</vt:lpstr>
      <vt:lpstr>Устав кооператива – это конкретизация закона к тем задачам, для которых кооператив создан</vt:lpstr>
      <vt:lpstr>Устав-1. Общие положения</vt:lpstr>
      <vt:lpstr>Устав-2. Цель и виды деятельности</vt:lpstr>
      <vt:lpstr>Устав-3. Членство в кооперативе</vt:lpstr>
      <vt:lpstr>Продолжение. Порядок и условия вступления в кооператив</vt:lpstr>
      <vt:lpstr>Устав-4. Состав и компетенция руководящих органов</vt:lpstr>
      <vt:lpstr>Что осталось за пределами Закона (т.е. должно быть урегулировано Уставом)?</vt:lpstr>
      <vt:lpstr>Устав-5. Имущество Кооператива</vt:lpstr>
      <vt:lpstr>Устав-6. Основы деятельности кооператива</vt:lpstr>
      <vt:lpstr>Продолжение. Кто устанавливает тарифы на услуги кооператива?</vt:lpstr>
      <vt:lpstr>Внутренние положения Кооператива</vt:lpstr>
      <vt:lpstr>Внутренние положения в кооперативе принимаются, исходя из потребности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Внутренние регулирующие документы сельскохозяйственного потребительского кооператива: состав, назначение, содержание, проверка</dc:title>
  <dc:creator>euser519</dc:creator>
  <cp:lastModifiedBy>Морозов Андрей</cp:lastModifiedBy>
  <cp:revision>6</cp:revision>
  <dcterms:created xsi:type="dcterms:W3CDTF">2019-09-26T17:07:39Z</dcterms:created>
  <dcterms:modified xsi:type="dcterms:W3CDTF">2020-11-28T15:00:30Z</dcterms:modified>
</cp:coreProperties>
</file>